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0184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073825"/>
            <a:ext cx="7477601" cy="3332798"/>
          </a:xfrm>
          <a:prstGeom prst="rect">
            <a:avLst/>
          </a:prstGeom>
          <a:noFill/>
          <a:ln/>
        </p:spPr>
        <p:txBody>
          <a:bodyPr wrap="square" rtlCol="0" anchor="t"/>
          <a:lstStyle/>
          <a:p>
            <a:pPr marL="0" indent="0">
              <a:lnSpc>
                <a:spcPts val="6561"/>
              </a:lnSpc>
              <a:buNone/>
            </a:pPr>
            <a:r>
              <a:rPr lang="en-US" sz="5249" b="1" dirty="0">
                <a:solidFill>
                  <a:srgbClr val="396AF1"/>
                </a:solidFill>
                <a:latin typeface="Barlow" pitchFamily="34" charset="0"/>
                <a:ea typeface="Barlow" pitchFamily="34" charset="-122"/>
                <a:cs typeface="Barlow" pitchFamily="34" charset="-120"/>
              </a:rPr>
              <a:t>Link Life Connect: Organ Donation and Procurement Network Management System</a:t>
            </a:r>
            <a:endParaRPr lang="en-US" sz="5249" dirty="0"/>
          </a:p>
        </p:txBody>
      </p:sp>
      <p:sp>
        <p:nvSpPr>
          <p:cNvPr id="6" name="Text 2"/>
          <p:cNvSpPr/>
          <p:nvPr/>
        </p:nvSpPr>
        <p:spPr>
          <a:xfrm>
            <a:off x="6319599" y="4739878"/>
            <a:ext cx="7477601" cy="1777008"/>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Discover how the </a:t>
            </a:r>
            <a:r>
              <a:rPr lang="en-US" sz="1750" b="1" dirty="0">
                <a:solidFill>
                  <a:srgbClr val="272525"/>
                </a:solidFill>
                <a:latin typeface="Montserrat" pitchFamily="34" charset="0"/>
                <a:ea typeface="Montserrat" pitchFamily="34" charset="-122"/>
                <a:cs typeface="Montserrat" pitchFamily="34" charset="-120"/>
              </a:rPr>
              <a:t>Link Life Connect</a:t>
            </a:r>
            <a:r>
              <a:rPr lang="en-US" sz="1750" dirty="0">
                <a:solidFill>
                  <a:srgbClr val="272525"/>
                </a:solidFill>
                <a:latin typeface="Montserrat" pitchFamily="34" charset="0"/>
                <a:ea typeface="Montserrat" pitchFamily="34" charset="-122"/>
                <a:cs typeface="Montserrat" pitchFamily="34" charset="-120"/>
              </a:rPr>
              <a:t> system revolutionizes organ donation and procurement management. By leveraging cutting-edge technologies and a user-friendly interface, the system facilitates seamless coordination and communication among hospitals, government organizations, and patients.</a:t>
            </a:r>
            <a:endParaRPr lang="en-US" sz="1750" dirty="0"/>
          </a:p>
        </p:txBody>
      </p:sp>
      <p:sp>
        <p:nvSpPr>
          <p:cNvPr id="7" name="Shape 3"/>
          <p:cNvSpPr/>
          <p:nvPr/>
        </p:nvSpPr>
        <p:spPr>
          <a:xfrm>
            <a:off x="6319599" y="6783467"/>
            <a:ext cx="355402" cy="355402"/>
          </a:xfrm>
          <a:prstGeom prst="roundRect">
            <a:avLst>
              <a:gd name="adj" fmla="val 25726039"/>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6327219" y="6791087"/>
            <a:ext cx="340162" cy="340162"/>
          </a:xfrm>
          <a:prstGeom prst="rect">
            <a:avLst/>
          </a:prstGeom>
        </p:spPr>
      </p:pic>
      <p:sp>
        <p:nvSpPr>
          <p:cNvPr id="9" name="Text 4"/>
          <p:cNvSpPr/>
          <p:nvPr/>
        </p:nvSpPr>
        <p:spPr>
          <a:xfrm>
            <a:off x="6786086" y="6766798"/>
            <a:ext cx="2567940" cy="388858"/>
          </a:xfrm>
          <a:prstGeom prst="rect">
            <a:avLst/>
          </a:prstGeom>
          <a:noFill/>
          <a:ln/>
        </p:spPr>
        <p:txBody>
          <a:bodyPr wrap="none" rtlCol="0" anchor="t"/>
          <a:lstStyle/>
          <a:p>
            <a:pPr marL="0" indent="0" algn="l">
              <a:lnSpc>
                <a:spcPts val="3062"/>
              </a:lnSpc>
              <a:buNone/>
            </a:pPr>
            <a:r>
              <a:rPr lang="en-US" sz="2187" b="1" dirty="0">
                <a:solidFill>
                  <a:srgbClr val="272525"/>
                </a:solidFill>
                <a:latin typeface="Montserrat" pitchFamily="34" charset="0"/>
                <a:ea typeface="Montserrat" pitchFamily="34" charset="-122"/>
                <a:cs typeface="Montserrat" pitchFamily="34" charset="-120"/>
              </a:rPr>
              <a:t>by Vishal Mustare</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1083707"/>
            <a:ext cx="80314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Continuous System Optimization</a:t>
            </a:r>
            <a:endParaRPr lang="en-US" sz="4374" dirty="0"/>
          </a:p>
        </p:txBody>
      </p:sp>
      <p:sp>
        <p:nvSpPr>
          <p:cNvPr id="6" name="Shape 2"/>
          <p:cNvSpPr/>
          <p:nvPr/>
        </p:nvSpPr>
        <p:spPr>
          <a:xfrm>
            <a:off x="4490799" y="2284928"/>
            <a:ext cx="499943" cy="499943"/>
          </a:xfrm>
          <a:prstGeom prst="roundRect">
            <a:avLst>
              <a:gd name="adj" fmla="val 26667"/>
            </a:avLst>
          </a:prstGeom>
          <a:solidFill>
            <a:srgbClr val="EEEFF5"/>
          </a:solidFill>
          <a:ln/>
        </p:spPr>
      </p:sp>
      <p:sp>
        <p:nvSpPr>
          <p:cNvPr id="7" name="Text 3"/>
          <p:cNvSpPr/>
          <p:nvPr/>
        </p:nvSpPr>
        <p:spPr>
          <a:xfrm>
            <a:off x="4683562" y="2326600"/>
            <a:ext cx="11430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1</a:t>
            </a:r>
            <a:endParaRPr lang="en-US" sz="2624" dirty="0"/>
          </a:p>
        </p:txBody>
      </p:sp>
      <p:sp>
        <p:nvSpPr>
          <p:cNvPr id="8" name="Text 4"/>
          <p:cNvSpPr/>
          <p:nvPr/>
        </p:nvSpPr>
        <p:spPr>
          <a:xfrm>
            <a:off x="5212913" y="2361248"/>
            <a:ext cx="2819400"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Proactive Maintenance</a:t>
            </a:r>
            <a:endParaRPr lang="en-US" sz="2187" dirty="0"/>
          </a:p>
        </p:txBody>
      </p:sp>
      <p:sp>
        <p:nvSpPr>
          <p:cNvPr id="9" name="Text 5"/>
          <p:cNvSpPr/>
          <p:nvPr/>
        </p:nvSpPr>
        <p:spPr>
          <a:xfrm>
            <a:off x="5212913" y="2930604"/>
            <a:ext cx="8584287"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Regular maintenance and updates keep the Link Life Connect system running smoothly and efficiently.</a:t>
            </a:r>
            <a:endParaRPr lang="en-US" sz="1750" dirty="0"/>
          </a:p>
        </p:txBody>
      </p:sp>
      <p:sp>
        <p:nvSpPr>
          <p:cNvPr id="10" name="Shape 6"/>
          <p:cNvSpPr/>
          <p:nvPr/>
        </p:nvSpPr>
        <p:spPr>
          <a:xfrm>
            <a:off x="4490799" y="4037171"/>
            <a:ext cx="499943" cy="499943"/>
          </a:xfrm>
          <a:prstGeom prst="roundRect">
            <a:avLst>
              <a:gd name="adj" fmla="val 26667"/>
            </a:avLst>
          </a:prstGeom>
          <a:solidFill>
            <a:srgbClr val="EEEFF5"/>
          </a:solidFill>
          <a:ln/>
        </p:spPr>
      </p:sp>
      <p:sp>
        <p:nvSpPr>
          <p:cNvPr id="11" name="Text 7"/>
          <p:cNvSpPr/>
          <p:nvPr/>
        </p:nvSpPr>
        <p:spPr>
          <a:xfrm>
            <a:off x="4649272" y="4078843"/>
            <a:ext cx="18288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2</a:t>
            </a:r>
            <a:endParaRPr lang="en-US" sz="2624" dirty="0"/>
          </a:p>
        </p:txBody>
      </p:sp>
      <p:sp>
        <p:nvSpPr>
          <p:cNvPr id="12" name="Text 8"/>
          <p:cNvSpPr/>
          <p:nvPr/>
        </p:nvSpPr>
        <p:spPr>
          <a:xfrm>
            <a:off x="5212913" y="4113490"/>
            <a:ext cx="3253740"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User Feedback Integration</a:t>
            </a:r>
            <a:endParaRPr lang="en-US" sz="2187" dirty="0"/>
          </a:p>
        </p:txBody>
      </p:sp>
      <p:sp>
        <p:nvSpPr>
          <p:cNvPr id="13" name="Text 9"/>
          <p:cNvSpPr/>
          <p:nvPr/>
        </p:nvSpPr>
        <p:spPr>
          <a:xfrm>
            <a:off x="5212913" y="4682847"/>
            <a:ext cx="8584287"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The system actively incorporates user feedback to drive iterative improvements and enhancements.</a:t>
            </a:r>
            <a:endParaRPr lang="en-US" sz="1750" dirty="0"/>
          </a:p>
        </p:txBody>
      </p:sp>
      <p:sp>
        <p:nvSpPr>
          <p:cNvPr id="14" name="Shape 10"/>
          <p:cNvSpPr/>
          <p:nvPr/>
        </p:nvSpPr>
        <p:spPr>
          <a:xfrm>
            <a:off x="4490799" y="5789414"/>
            <a:ext cx="499943" cy="499943"/>
          </a:xfrm>
          <a:prstGeom prst="roundRect">
            <a:avLst>
              <a:gd name="adj" fmla="val 26667"/>
            </a:avLst>
          </a:prstGeom>
          <a:solidFill>
            <a:srgbClr val="EEEFF5"/>
          </a:solidFill>
          <a:ln/>
        </p:spPr>
      </p:sp>
      <p:sp>
        <p:nvSpPr>
          <p:cNvPr id="15" name="Text 11"/>
          <p:cNvSpPr/>
          <p:nvPr/>
        </p:nvSpPr>
        <p:spPr>
          <a:xfrm>
            <a:off x="4649272" y="5831086"/>
            <a:ext cx="18288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3</a:t>
            </a:r>
            <a:endParaRPr lang="en-US" sz="2624" dirty="0"/>
          </a:p>
        </p:txBody>
      </p:sp>
      <p:sp>
        <p:nvSpPr>
          <p:cNvPr id="16" name="Text 12"/>
          <p:cNvSpPr/>
          <p:nvPr/>
        </p:nvSpPr>
        <p:spPr>
          <a:xfrm>
            <a:off x="5212913" y="5865733"/>
            <a:ext cx="3253740"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Future-Proof Architecture</a:t>
            </a:r>
            <a:endParaRPr lang="en-US" sz="2187" dirty="0"/>
          </a:p>
        </p:txBody>
      </p:sp>
      <p:sp>
        <p:nvSpPr>
          <p:cNvPr id="17" name="Text 13"/>
          <p:cNvSpPr/>
          <p:nvPr/>
        </p:nvSpPr>
        <p:spPr>
          <a:xfrm>
            <a:off x="5212913" y="6435090"/>
            <a:ext cx="8584287"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Scalable and adaptable, the system's architecture supports future growth and technological advancements.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3657600" cy="8230791"/>
          </a:xfrm>
          <a:prstGeom prst="rect">
            <a:avLst/>
          </a:prstGeom>
        </p:spPr>
      </p:pic>
      <p:sp>
        <p:nvSpPr>
          <p:cNvPr id="5" name="Text 1"/>
          <p:cNvSpPr/>
          <p:nvPr/>
        </p:nvSpPr>
        <p:spPr>
          <a:xfrm>
            <a:off x="4417576" y="557332"/>
            <a:ext cx="9452848" cy="1266825"/>
          </a:xfrm>
          <a:prstGeom prst="rect">
            <a:avLst/>
          </a:prstGeom>
          <a:noFill/>
          <a:ln/>
        </p:spPr>
        <p:txBody>
          <a:bodyPr wrap="square" rtlCol="0" anchor="t"/>
          <a:lstStyle/>
          <a:p>
            <a:pPr marL="0" indent="0">
              <a:lnSpc>
                <a:spcPts val="4987"/>
              </a:lnSpc>
              <a:buNone/>
            </a:pPr>
            <a:r>
              <a:rPr lang="en-US" sz="3990" b="1" dirty="0">
                <a:solidFill>
                  <a:srgbClr val="396AF1"/>
                </a:solidFill>
                <a:latin typeface="Barlow" pitchFamily="34" charset="0"/>
                <a:ea typeface="Barlow" pitchFamily="34" charset="-122"/>
                <a:cs typeface="Barlow" pitchFamily="34" charset="-120"/>
              </a:rPr>
              <a:t>Transforming Organ Donation &amp; Procurement</a:t>
            </a:r>
            <a:endParaRPr lang="en-US" sz="3990" dirty="0"/>
          </a:p>
        </p:txBody>
      </p:sp>
      <p:sp>
        <p:nvSpPr>
          <p:cNvPr id="6" name="Shape 2"/>
          <p:cNvSpPr/>
          <p:nvPr/>
        </p:nvSpPr>
        <p:spPr>
          <a:xfrm>
            <a:off x="4675942" y="2128123"/>
            <a:ext cx="91202" cy="5545336"/>
          </a:xfrm>
          <a:prstGeom prst="rect">
            <a:avLst/>
          </a:prstGeom>
          <a:solidFill>
            <a:srgbClr val="EEEFF5"/>
          </a:solidFill>
          <a:ln/>
        </p:spPr>
      </p:sp>
      <p:sp>
        <p:nvSpPr>
          <p:cNvPr id="7" name="Shape 3"/>
          <p:cNvSpPr/>
          <p:nvPr/>
        </p:nvSpPr>
        <p:spPr>
          <a:xfrm>
            <a:off x="4949547" y="2468761"/>
            <a:ext cx="709374" cy="91202"/>
          </a:xfrm>
          <a:prstGeom prst="rect">
            <a:avLst/>
          </a:prstGeom>
          <a:solidFill>
            <a:srgbClr val="EEEFF5"/>
          </a:solidFill>
          <a:ln/>
        </p:spPr>
      </p:sp>
      <p:sp>
        <p:nvSpPr>
          <p:cNvPr id="8" name="Shape 4"/>
          <p:cNvSpPr/>
          <p:nvPr/>
        </p:nvSpPr>
        <p:spPr>
          <a:xfrm>
            <a:off x="4493538" y="2286476"/>
            <a:ext cx="456009" cy="456009"/>
          </a:xfrm>
          <a:prstGeom prst="roundRect">
            <a:avLst>
              <a:gd name="adj" fmla="val 26668"/>
            </a:avLst>
          </a:prstGeom>
          <a:solidFill>
            <a:srgbClr val="EEEFF5"/>
          </a:solidFill>
          <a:ln/>
        </p:spPr>
      </p:sp>
      <p:sp>
        <p:nvSpPr>
          <p:cNvPr id="9" name="Text 5"/>
          <p:cNvSpPr/>
          <p:nvPr/>
        </p:nvSpPr>
        <p:spPr>
          <a:xfrm>
            <a:off x="4668203" y="2324457"/>
            <a:ext cx="106680" cy="379928"/>
          </a:xfrm>
          <a:prstGeom prst="rect">
            <a:avLst/>
          </a:prstGeom>
          <a:noFill/>
          <a:ln/>
        </p:spPr>
        <p:txBody>
          <a:bodyPr wrap="none" rtlCol="0" anchor="t"/>
          <a:lstStyle/>
          <a:p>
            <a:pPr marL="0" indent="0" algn="ctr">
              <a:lnSpc>
                <a:spcPts val="2992"/>
              </a:lnSpc>
              <a:buNone/>
            </a:pPr>
            <a:r>
              <a:rPr lang="en-US" sz="2394" b="1" dirty="0">
                <a:solidFill>
                  <a:srgbClr val="396AF1"/>
                </a:solidFill>
                <a:latin typeface="Barlow" pitchFamily="34" charset="0"/>
                <a:ea typeface="Barlow" pitchFamily="34" charset="-122"/>
                <a:cs typeface="Barlow" pitchFamily="34" charset="-120"/>
              </a:rPr>
              <a:t>1</a:t>
            </a:r>
            <a:endParaRPr lang="en-US" sz="2394" dirty="0"/>
          </a:p>
        </p:txBody>
      </p:sp>
      <p:sp>
        <p:nvSpPr>
          <p:cNvPr id="10" name="Text 6"/>
          <p:cNvSpPr/>
          <p:nvPr/>
        </p:nvSpPr>
        <p:spPr>
          <a:xfrm>
            <a:off x="5836206" y="2330768"/>
            <a:ext cx="2225040" cy="316706"/>
          </a:xfrm>
          <a:prstGeom prst="rect">
            <a:avLst/>
          </a:prstGeom>
          <a:noFill/>
          <a:ln/>
        </p:spPr>
        <p:txBody>
          <a:bodyPr wrap="none" rtlCol="0" anchor="t"/>
          <a:lstStyle/>
          <a:p>
            <a:pPr marL="0" indent="0" algn="l">
              <a:lnSpc>
                <a:spcPts val="2494"/>
              </a:lnSpc>
              <a:buNone/>
            </a:pPr>
            <a:r>
              <a:rPr lang="en-US" sz="1995" b="1" dirty="0">
                <a:solidFill>
                  <a:srgbClr val="396AF1"/>
                </a:solidFill>
                <a:latin typeface="Barlow" pitchFamily="34" charset="0"/>
                <a:ea typeface="Barlow" pitchFamily="34" charset="-122"/>
                <a:cs typeface="Barlow" pitchFamily="34" charset="-120"/>
              </a:rPr>
              <a:t>Elevating Efficiency</a:t>
            </a:r>
            <a:endParaRPr lang="en-US" sz="1995" dirty="0"/>
          </a:p>
        </p:txBody>
      </p:sp>
      <p:sp>
        <p:nvSpPr>
          <p:cNvPr id="11" name="Text 7"/>
          <p:cNvSpPr/>
          <p:nvPr/>
        </p:nvSpPr>
        <p:spPr>
          <a:xfrm>
            <a:off x="5836206" y="2850118"/>
            <a:ext cx="8034218" cy="648414"/>
          </a:xfrm>
          <a:prstGeom prst="rect">
            <a:avLst/>
          </a:prstGeom>
          <a:noFill/>
          <a:ln/>
        </p:spPr>
        <p:txBody>
          <a:bodyPr wrap="square" rtlCol="0" anchor="t"/>
          <a:lstStyle/>
          <a:p>
            <a:pPr marL="0" indent="0" algn="l">
              <a:lnSpc>
                <a:spcPts val="2553"/>
              </a:lnSpc>
              <a:buNone/>
            </a:pPr>
            <a:r>
              <a:rPr lang="en-US" sz="1596" dirty="0">
                <a:solidFill>
                  <a:srgbClr val="272525"/>
                </a:solidFill>
                <a:latin typeface="Montserrat" pitchFamily="34" charset="0"/>
                <a:ea typeface="Montserrat" pitchFamily="34" charset="-122"/>
                <a:cs typeface="Montserrat" pitchFamily="34" charset="-120"/>
              </a:rPr>
              <a:t>With the Link Life Connect system, organ donation and procurement processes are streamlined, revolutionizing the healthcare industry.</a:t>
            </a:r>
            <a:endParaRPr lang="en-US" sz="1596" dirty="0"/>
          </a:p>
        </p:txBody>
      </p:sp>
      <p:sp>
        <p:nvSpPr>
          <p:cNvPr id="12" name="Shape 8"/>
          <p:cNvSpPr/>
          <p:nvPr/>
        </p:nvSpPr>
        <p:spPr>
          <a:xfrm>
            <a:off x="4949547" y="4292798"/>
            <a:ext cx="709374" cy="91202"/>
          </a:xfrm>
          <a:prstGeom prst="rect">
            <a:avLst/>
          </a:prstGeom>
          <a:solidFill>
            <a:srgbClr val="EEEFF5"/>
          </a:solidFill>
          <a:ln/>
        </p:spPr>
      </p:sp>
      <p:sp>
        <p:nvSpPr>
          <p:cNvPr id="13" name="Shape 9"/>
          <p:cNvSpPr/>
          <p:nvPr/>
        </p:nvSpPr>
        <p:spPr>
          <a:xfrm>
            <a:off x="4493538" y="4110514"/>
            <a:ext cx="456009" cy="456009"/>
          </a:xfrm>
          <a:prstGeom prst="roundRect">
            <a:avLst>
              <a:gd name="adj" fmla="val 26668"/>
            </a:avLst>
          </a:prstGeom>
          <a:solidFill>
            <a:srgbClr val="EEEFF5"/>
          </a:solidFill>
          <a:ln/>
        </p:spPr>
      </p:sp>
      <p:sp>
        <p:nvSpPr>
          <p:cNvPr id="14" name="Text 10"/>
          <p:cNvSpPr/>
          <p:nvPr/>
        </p:nvSpPr>
        <p:spPr>
          <a:xfrm>
            <a:off x="4637723" y="4148495"/>
            <a:ext cx="167640" cy="379928"/>
          </a:xfrm>
          <a:prstGeom prst="rect">
            <a:avLst/>
          </a:prstGeom>
          <a:noFill/>
          <a:ln/>
        </p:spPr>
        <p:txBody>
          <a:bodyPr wrap="none" rtlCol="0" anchor="t"/>
          <a:lstStyle/>
          <a:p>
            <a:pPr marL="0" indent="0" algn="ctr">
              <a:lnSpc>
                <a:spcPts val="2992"/>
              </a:lnSpc>
              <a:buNone/>
            </a:pPr>
            <a:r>
              <a:rPr lang="en-US" sz="2394" b="1" dirty="0">
                <a:solidFill>
                  <a:srgbClr val="396AF1"/>
                </a:solidFill>
                <a:latin typeface="Barlow" pitchFamily="34" charset="0"/>
                <a:ea typeface="Barlow" pitchFamily="34" charset="-122"/>
                <a:cs typeface="Barlow" pitchFamily="34" charset="-120"/>
              </a:rPr>
              <a:t>2</a:t>
            </a:r>
            <a:endParaRPr lang="en-US" sz="2394" dirty="0"/>
          </a:p>
        </p:txBody>
      </p:sp>
      <p:sp>
        <p:nvSpPr>
          <p:cNvPr id="15" name="Text 11"/>
          <p:cNvSpPr/>
          <p:nvPr/>
        </p:nvSpPr>
        <p:spPr>
          <a:xfrm>
            <a:off x="5836206" y="4154805"/>
            <a:ext cx="2026801" cy="316706"/>
          </a:xfrm>
          <a:prstGeom prst="rect">
            <a:avLst/>
          </a:prstGeom>
          <a:noFill/>
          <a:ln/>
        </p:spPr>
        <p:txBody>
          <a:bodyPr wrap="none" rtlCol="0" anchor="t"/>
          <a:lstStyle/>
          <a:p>
            <a:pPr marL="0" indent="0" algn="l">
              <a:lnSpc>
                <a:spcPts val="2494"/>
              </a:lnSpc>
              <a:buNone/>
            </a:pPr>
            <a:r>
              <a:rPr lang="en-US" sz="1995" b="1" dirty="0">
                <a:solidFill>
                  <a:srgbClr val="396AF1"/>
                </a:solidFill>
                <a:latin typeface="Barlow" pitchFamily="34" charset="0"/>
                <a:ea typeface="Barlow" pitchFamily="34" charset="-122"/>
                <a:cs typeface="Barlow" pitchFamily="34" charset="-120"/>
              </a:rPr>
              <a:t>Saving Lives</a:t>
            </a:r>
            <a:endParaRPr lang="en-US" sz="1995" dirty="0"/>
          </a:p>
        </p:txBody>
      </p:sp>
      <p:sp>
        <p:nvSpPr>
          <p:cNvPr id="16" name="Text 12"/>
          <p:cNvSpPr/>
          <p:nvPr/>
        </p:nvSpPr>
        <p:spPr>
          <a:xfrm>
            <a:off x="5836206" y="4674156"/>
            <a:ext cx="8034218" cy="648414"/>
          </a:xfrm>
          <a:prstGeom prst="rect">
            <a:avLst/>
          </a:prstGeom>
          <a:noFill/>
          <a:ln/>
        </p:spPr>
        <p:txBody>
          <a:bodyPr wrap="square" rtlCol="0" anchor="t"/>
          <a:lstStyle/>
          <a:p>
            <a:pPr marL="0" indent="0" algn="l">
              <a:lnSpc>
                <a:spcPts val="2553"/>
              </a:lnSpc>
              <a:buNone/>
            </a:pPr>
            <a:r>
              <a:rPr lang="en-US" sz="1596" dirty="0">
                <a:solidFill>
                  <a:srgbClr val="272525"/>
                </a:solidFill>
                <a:latin typeface="Montserrat" pitchFamily="34" charset="0"/>
                <a:ea typeface="Montserrat" pitchFamily="34" charset="-122"/>
                <a:cs typeface="Montserrat" pitchFamily="34" charset="-120"/>
              </a:rPr>
              <a:t>By enhancing communication and coordination, the system plays a pivotal role in saving and improving countless lives.</a:t>
            </a:r>
            <a:endParaRPr lang="en-US" sz="1596" dirty="0"/>
          </a:p>
        </p:txBody>
      </p:sp>
      <p:sp>
        <p:nvSpPr>
          <p:cNvPr id="17" name="Shape 13"/>
          <p:cNvSpPr/>
          <p:nvPr/>
        </p:nvSpPr>
        <p:spPr>
          <a:xfrm>
            <a:off x="4949547" y="6116836"/>
            <a:ext cx="709374" cy="91202"/>
          </a:xfrm>
          <a:prstGeom prst="rect">
            <a:avLst/>
          </a:prstGeom>
          <a:solidFill>
            <a:srgbClr val="EEEFF5"/>
          </a:solidFill>
          <a:ln/>
        </p:spPr>
      </p:sp>
      <p:sp>
        <p:nvSpPr>
          <p:cNvPr id="18" name="Shape 14"/>
          <p:cNvSpPr/>
          <p:nvPr/>
        </p:nvSpPr>
        <p:spPr>
          <a:xfrm>
            <a:off x="4493538" y="5934551"/>
            <a:ext cx="456009" cy="456009"/>
          </a:xfrm>
          <a:prstGeom prst="roundRect">
            <a:avLst>
              <a:gd name="adj" fmla="val 26668"/>
            </a:avLst>
          </a:prstGeom>
          <a:solidFill>
            <a:srgbClr val="EEEFF5"/>
          </a:solidFill>
          <a:ln/>
        </p:spPr>
      </p:sp>
      <p:sp>
        <p:nvSpPr>
          <p:cNvPr id="19" name="Text 15"/>
          <p:cNvSpPr/>
          <p:nvPr/>
        </p:nvSpPr>
        <p:spPr>
          <a:xfrm>
            <a:off x="4637723" y="5972532"/>
            <a:ext cx="167640" cy="379928"/>
          </a:xfrm>
          <a:prstGeom prst="rect">
            <a:avLst/>
          </a:prstGeom>
          <a:noFill/>
          <a:ln/>
        </p:spPr>
        <p:txBody>
          <a:bodyPr wrap="none" rtlCol="0" anchor="t"/>
          <a:lstStyle/>
          <a:p>
            <a:pPr marL="0" indent="0" algn="ctr">
              <a:lnSpc>
                <a:spcPts val="2992"/>
              </a:lnSpc>
              <a:buNone/>
            </a:pPr>
            <a:r>
              <a:rPr lang="en-US" sz="2394" b="1" dirty="0">
                <a:solidFill>
                  <a:srgbClr val="396AF1"/>
                </a:solidFill>
                <a:latin typeface="Barlow" pitchFamily="34" charset="0"/>
                <a:ea typeface="Barlow" pitchFamily="34" charset="-122"/>
                <a:cs typeface="Barlow" pitchFamily="34" charset="-120"/>
              </a:rPr>
              <a:t>3</a:t>
            </a:r>
            <a:endParaRPr lang="en-US" sz="2394" dirty="0"/>
          </a:p>
        </p:txBody>
      </p:sp>
      <p:sp>
        <p:nvSpPr>
          <p:cNvPr id="20" name="Text 16"/>
          <p:cNvSpPr/>
          <p:nvPr/>
        </p:nvSpPr>
        <p:spPr>
          <a:xfrm>
            <a:off x="5836206" y="5978843"/>
            <a:ext cx="2766060" cy="316706"/>
          </a:xfrm>
          <a:prstGeom prst="rect">
            <a:avLst/>
          </a:prstGeom>
          <a:noFill/>
          <a:ln/>
        </p:spPr>
        <p:txBody>
          <a:bodyPr wrap="none" rtlCol="0" anchor="t"/>
          <a:lstStyle/>
          <a:p>
            <a:pPr marL="0" indent="0" algn="l">
              <a:lnSpc>
                <a:spcPts val="2494"/>
              </a:lnSpc>
              <a:buNone/>
            </a:pPr>
            <a:r>
              <a:rPr lang="en-US" sz="1995" b="1" dirty="0">
                <a:solidFill>
                  <a:srgbClr val="396AF1"/>
                </a:solidFill>
                <a:latin typeface="Barlow" pitchFamily="34" charset="0"/>
                <a:ea typeface="Barlow" pitchFamily="34" charset="-122"/>
                <a:cs typeface="Barlow" pitchFamily="34" charset="-120"/>
              </a:rPr>
              <a:t>Promoting Collaboration</a:t>
            </a:r>
            <a:endParaRPr lang="en-US" sz="1995" dirty="0"/>
          </a:p>
        </p:txBody>
      </p:sp>
      <p:sp>
        <p:nvSpPr>
          <p:cNvPr id="21" name="Text 17"/>
          <p:cNvSpPr/>
          <p:nvPr/>
        </p:nvSpPr>
        <p:spPr>
          <a:xfrm>
            <a:off x="5836206" y="6498193"/>
            <a:ext cx="8034218" cy="972622"/>
          </a:xfrm>
          <a:prstGeom prst="rect">
            <a:avLst/>
          </a:prstGeom>
          <a:noFill/>
          <a:ln/>
        </p:spPr>
        <p:txBody>
          <a:bodyPr wrap="square" rtlCol="0" anchor="t"/>
          <a:lstStyle/>
          <a:p>
            <a:pPr marL="0" indent="0" algn="l">
              <a:lnSpc>
                <a:spcPts val="2553"/>
              </a:lnSpc>
              <a:buNone/>
            </a:pPr>
            <a:r>
              <a:rPr lang="en-US" sz="1596" dirty="0">
                <a:solidFill>
                  <a:srgbClr val="272525"/>
                </a:solidFill>
                <a:latin typeface="Montserrat" pitchFamily="34" charset="0"/>
                <a:ea typeface="Montserrat" pitchFamily="34" charset="-122"/>
                <a:cs typeface="Montserrat" pitchFamily="34" charset="-120"/>
              </a:rPr>
              <a:t>The system fosters collaboration between hospitals, government organizations, and patients, creating a unified ecosystem dedicated to the noble cause of organ transplantation.</a:t>
            </a:r>
            <a:endParaRPr lang="en-US" sz="1596"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0492264"/>
          </a:xfrm>
          <a:prstGeom prst="rect">
            <a:avLst/>
          </a:prstGeom>
          <a:solidFill>
            <a:srgbClr val="EEEFF5"/>
          </a:solidFill>
          <a:ln/>
        </p:spPr>
      </p:sp>
      <p:sp>
        <p:nvSpPr>
          <p:cNvPr id="4" name="Text 1"/>
          <p:cNvSpPr/>
          <p:nvPr/>
        </p:nvSpPr>
        <p:spPr>
          <a:xfrm>
            <a:off x="3426738" y="427673"/>
            <a:ext cx="3520440" cy="486013"/>
          </a:xfrm>
          <a:prstGeom prst="rect">
            <a:avLst/>
          </a:prstGeom>
          <a:noFill/>
          <a:ln/>
        </p:spPr>
        <p:txBody>
          <a:bodyPr wrap="none" rtlCol="0" anchor="t"/>
          <a:lstStyle/>
          <a:p>
            <a:pPr marL="0" indent="0">
              <a:lnSpc>
                <a:spcPts val="3827"/>
              </a:lnSpc>
              <a:buNone/>
            </a:pPr>
            <a:r>
              <a:rPr lang="en-US" sz="3062" b="1" dirty="0">
                <a:solidFill>
                  <a:srgbClr val="396AF1"/>
                </a:solidFill>
                <a:latin typeface="Barlow" pitchFamily="34" charset="0"/>
                <a:ea typeface="Barlow" pitchFamily="34" charset="-122"/>
                <a:cs typeface="Barlow" pitchFamily="34" charset="-120"/>
              </a:rPr>
              <a:t>System architecture</a:t>
            </a:r>
            <a:endParaRPr lang="en-US" sz="3062" dirty="0"/>
          </a:p>
        </p:txBody>
      </p:sp>
      <p:sp>
        <p:nvSpPr>
          <p:cNvPr id="5" name="Text 2"/>
          <p:cNvSpPr/>
          <p:nvPr/>
        </p:nvSpPr>
        <p:spPr>
          <a:xfrm>
            <a:off x="3426738" y="1146929"/>
            <a:ext cx="2488525" cy="388858"/>
          </a:xfrm>
          <a:prstGeom prst="rect">
            <a:avLst/>
          </a:prstGeom>
          <a:noFill/>
          <a:ln/>
        </p:spPr>
        <p:txBody>
          <a:bodyPr wrap="none" rtlCol="0" anchor="t"/>
          <a:lstStyle/>
          <a:p>
            <a:pPr marL="0" indent="0">
              <a:lnSpc>
                <a:spcPts val="3062"/>
              </a:lnSpc>
              <a:buNone/>
            </a:pPr>
            <a:r>
              <a:rPr lang="en-US" sz="2449" b="1" dirty="0">
                <a:solidFill>
                  <a:srgbClr val="396AF1"/>
                </a:solidFill>
                <a:latin typeface="Barlow" pitchFamily="34" charset="0"/>
                <a:ea typeface="Barlow" pitchFamily="34" charset="-122"/>
                <a:cs typeface="Barlow" pitchFamily="34" charset="-120"/>
              </a:rPr>
              <a:t>Components:</a:t>
            </a:r>
            <a:endParaRPr lang="en-US" sz="2449" dirty="0"/>
          </a:p>
        </p:txBody>
      </p:sp>
      <p:sp>
        <p:nvSpPr>
          <p:cNvPr id="6" name="Text 3"/>
          <p:cNvSpPr/>
          <p:nvPr/>
        </p:nvSpPr>
        <p:spPr>
          <a:xfrm>
            <a:off x="3426738" y="1769031"/>
            <a:ext cx="1866424" cy="291703"/>
          </a:xfrm>
          <a:prstGeom prst="rect">
            <a:avLst/>
          </a:prstGeom>
          <a:noFill/>
          <a:ln/>
        </p:spPr>
        <p:txBody>
          <a:bodyPr wrap="none" rtlCol="0" anchor="t"/>
          <a:lstStyle/>
          <a:p>
            <a:pPr marL="0" indent="0">
              <a:lnSpc>
                <a:spcPts val="2296"/>
              </a:lnSpc>
              <a:buNone/>
            </a:pPr>
            <a:r>
              <a:rPr lang="en-US" sz="1837" b="1" dirty="0">
                <a:solidFill>
                  <a:srgbClr val="396AF1"/>
                </a:solidFill>
                <a:latin typeface="Barlow" pitchFamily="34" charset="0"/>
                <a:ea typeface="Barlow" pitchFamily="34" charset="-122"/>
                <a:cs typeface="Barlow" pitchFamily="34" charset="-120"/>
              </a:rPr>
              <a:t>i. Frontend</a:t>
            </a:r>
            <a:endParaRPr lang="en-US" sz="1837" dirty="0"/>
          </a:p>
        </p:txBody>
      </p:sp>
      <p:sp>
        <p:nvSpPr>
          <p:cNvPr id="7" name="Text 4"/>
          <p:cNvSpPr/>
          <p:nvPr/>
        </p:nvSpPr>
        <p:spPr>
          <a:xfrm>
            <a:off x="3675459" y="2293977"/>
            <a:ext cx="7528203" cy="248722"/>
          </a:xfrm>
          <a:prstGeom prst="rect">
            <a:avLst/>
          </a:prstGeom>
          <a:noFill/>
          <a:ln/>
        </p:spPr>
        <p:txBody>
          <a:bodyPr wrap="none" rtlCol="0" anchor="t"/>
          <a:lstStyle/>
          <a:p>
            <a:pPr marL="342900" indent="-342900" algn="l">
              <a:lnSpc>
                <a:spcPts val="1960"/>
              </a:lnSpc>
              <a:buSzPct val="100000"/>
              <a:buChar char="•"/>
            </a:pPr>
            <a:r>
              <a:rPr lang="en-US" sz="1225" dirty="0">
                <a:solidFill>
                  <a:srgbClr val="272525"/>
                </a:solidFill>
                <a:latin typeface="Montserrat" pitchFamily="34" charset="0"/>
                <a:ea typeface="Montserrat" pitchFamily="34" charset="-122"/>
                <a:cs typeface="Montserrat" pitchFamily="34" charset="-120"/>
              </a:rPr>
              <a:t>Developed with HTML5, CSS, Bootstrap, and JavaScript.</a:t>
            </a:r>
            <a:endParaRPr lang="en-US" sz="1225" dirty="0"/>
          </a:p>
        </p:txBody>
      </p:sp>
      <p:sp>
        <p:nvSpPr>
          <p:cNvPr id="8" name="Text 5"/>
          <p:cNvSpPr/>
          <p:nvPr/>
        </p:nvSpPr>
        <p:spPr>
          <a:xfrm>
            <a:off x="3675459" y="2604849"/>
            <a:ext cx="7528203" cy="248722"/>
          </a:xfrm>
          <a:prstGeom prst="rect">
            <a:avLst/>
          </a:prstGeom>
          <a:noFill/>
          <a:ln/>
        </p:spPr>
        <p:txBody>
          <a:bodyPr wrap="none" rtlCol="0" anchor="t"/>
          <a:lstStyle/>
          <a:p>
            <a:pPr marL="342900" indent="-342900" algn="l">
              <a:lnSpc>
                <a:spcPts val="1960"/>
              </a:lnSpc>
              <a:buSzPct val="100000"/>
              <a:buChar char="•"/>
            </a:pPr>
            <a:r>
              <a:rPr lang="en-US" sz="1225" dirty="0">
                <a:solidFill>
                  <a:srgbClr val="272525"/>
                </a:solidFill>
                <a:latin typeface="Montserrat" pitchFamily="34" charset="0"/>
                <a:ea typeface="Montserrat" pitchFamily="34" charset="-122"/>
                <a:cs typeface="Montserrat" pitchFamily="34" charset="-120"/>
              </a:rPr>
              <a:t>User-friendly interface for donors, recipients, and healthcare professionals.</a:t>
            </a:r>
            <a:endParaRPr lang="en-US" sz="1225" dirty="0"/>
          </a:p>
        </p:txBody>
      </p:sp>
      <p:sp>
        <p:nvSpPr>
          <p:cNvPr id="9" name="Text 6"/>
          <p:cNvSpPr/>
          <p:nvPr/>
        </p:nvSpPr>
        <p:spPr>
          <a:xfrm>
            <a:off x="3426738" y="3086814"/>
            <a:ext cx="1912620" cy="291703"/>
          </a:xfrm>
          <a:prstGeom prst="rect">
            <a:avLst/>
          </a:prstGeom>
          <a:noFill/>
          <a:ln/>
        </p:spPr>
        <p:txBody>
          <a:bodyPr wrap="none" rtlCol="0" anchor="t"/>
          <a:lstStyle/>
          <a:p>
            <a:pPr marL="0" indent="0">
              <a:lnSpc>
                <a:spcPts val="2296"/>
              </a:lnSpc>
              <a:buNone/>
            </a:pPr>
            <a:r>
              <a:rPr lang="en-US" sz="1837" b="1" dirty="0">
                <a:solidFill>
                  <a:srgbClr val="396AF1"/>
                </a:solidFill>
                <a:latin typeface="Barlow" pitchFamily="34" charset="0"/>
                <a:ea typeface="Barlow" pitchFamily="34" charset="-122"/>
                <a:cs typeface="Barlow" pitchFamily="34" charset="-120"/>
              </a:rPr>
              <a:t>ii. Web Application</a:t>
            </a:r>
            <a:endParaRPr lang="en-US" sz="1837" dirty="0"/>
          </a:p>
        </p:txBody>
      </p:sp>
      <p:sp>
        <p:nvSpPr>
          <p:cNvPr id="10" name="Text 7"/>
          <p:cNvSpPr/>
          <p:nvPr/>
        </p:nvSpPr>
        <p:spPr>
          <a:xfrm>
            <a:off x="3675459" y="3611761"/>
            <a:ext cx="7528203" cy="248722"/>
          </a:xfrm>
          <a:prstGeom prst="rect">
            <a:avLst/>
          </a:prstGeom>
          <a:noFill/>
          <a:ln/>
        </p:spPr>
        <p:txBody>
          <a:bodyPr wrap="none" rtlCol="0" anchor="t"/>
          <a:lstStyle/>
          <a:p>
            <a:pPr marL="342900" indent="-342900" algn="l">
              <a:lnSpc>
                <a:spcPts val="1960"/>
              </a:lnSpc>
              <a:buSzPct val="100000"/>
              <a:buChar char="•"/>
            </a:pPr>
            <a:r>
              <a:rPr lang="en-US" sz="1225" dirty="0">
                <a:solidFill>
                  <a:srgbClr val="272525"/>
                </a:solidFill>
                <a:latin typeface="Montserrat" pitchFamily="34" charset="0"/>
                <a:ea typeface="Montserrat" pitchFamily="34" charset="-122"/>
                <a:cs typeface="Montserrat" pitchFamily="34" charset="-120"/>
              </a:rPr>
              <a:t>Built with Flask framework in Python.</a:t>
            </a:r>
            <a:endParaRPr lang="en-US" sz="1225" dirty="0"/>
          </a:p>
        </p:txBody>
      </p:sp>
      <p:sp>
        <p:nvSpPr>
          <p:cNvPr id="11" name="Text 8"/>
          <p:cNvSpPr/>
          <p:nvPr/>
        </p:nvSpPr>
        <p:spPr>
          <a:xfrm>
            <a:off x="3675459" y="3922633"/>
            <a:ext cx="7528203" cy="248722"/>
          </a:xfrm>
          <a:prstGeom prst="rect">
            <a:avLst/>
          </a:prstGeom>
          <a:noFill/>
          <a:ln/>
        </p:spPr>
        <p:txBody>
          <a:bodyPr wrap="none" rtlCol="0" anchor="t"/>
          <a:lstStyle/>
          <a:p>
            <a:pPr marL="342900" indent="-342900" algn="l">
              <a:lnSpc>
                <a:spcPts val="1960"/>
              </a:lnSpc>
              <a:buSzPct val="100000"/>
              <a:buChar char="•"/>
            </a:pPr>
            <a:r>
              <a:rPr lang="en-US" sz="1225" dirty="0">
                <a:solidFill>
                  <a:srgbClr val="272525"/>
                </a:solidFill>
                <a:latin typeface="Montserrat" pitchFamily="34" charset="0"/>
                <a:ea typeface="Montserrat" pitchFamily="34" charset="-122"/>
                <a:cs typeface="Montserrat" pitchFamily="34" charset="-120"/>
              </a:rPr>
              <a:t>Manages server-side logic, processes requests, and communicates with the database.</a:t>
            </a:r>
            <a:endParaRPr lang="en-US" sz="1225" dirty="0"/>
          </a:p>
        </p:txBody>
      </p:sp>
      <p:sp>
        <p:nvSpPr>
          <p:cNvPr id="12" name="Text 9"/>
          <p:cNvSpPr/>
          <p:nvPr/>
        </p:nvSpPr>
        <p:spPr>
          <a:xfrm>
            <a:off x="3426738" y="4404598"/>
            <a:ext cx="1866424" cy="291703"/>
          </a:xfrm>
          <a:prstGeom prst="rect">
            <a:avLst/>
          </a:prstGeom>
          <a:noFill/>
          <a:ln/>
        </p:spPr>
        <p:txBody>
          <a:bodyPr wrap="none" rtlCol="0" anchor="t"/>
          <a:lstStyle/>
          <a:p>
            <a:pPr marL="0" indent="0">
              <a:lnSpc>
                <a:spcPts val="2296"/>
              </a:lnSpc>
              <a:buNone/>
            </a:pPr>
            <a:r>
              <a:rPr lang="en-US" sz="1837" b="1" dirty="0">
                <a:solidFill>
                  <a:srgbClr val="396AF1"/>
                </a:solidFill>
                <a:latin typeface="Barlow" pitchFamily="34" charset="0"/>
                <a:ea typeface="Barlow" pitchFamily="34" charset="-122"/>
                <a:cs typeface="Barlow" pitchFamily="34" charset="-120"/>
              </a:rPr>
              <a:t>iii. RESTful API</a:t>
            </a:r>
            <a:endParaRPr lang="en-US" sz="1837" dirty="0"/>
          </a:p>
        </p:txBody>
      </p:sp>
      <p:sp>
        <p:nvSpPr>
          <p:cNvPr id="13" name="Text 10"/>
          <p:cNvSpPr/>
          <p:nvPr/>
        </p:nvSpPr>
        <p:spPr>
          <a:xfrm>
            <a:off x="3675459" y="4929545"/>
            <a:ext cx="7528203" cy="248722"/>
          </a:xfrm>
          <a:prstGeom prst="rect">
            <a:avLst/>
          </a:prstGeom>
          <a:noFill/>
          <a:ln/>
        </p:spPr>
        <p:txBody>
          <a:bodyPr wrap="none" rtlCol="0" anchor="t"/>
          <a:lstStyle/>
          <a:p>
            <a:pPr marL="342900" indent="-342900" algn="l">
              <a:lnSpc>
                <a:spcPts val="1960"/>
              </a:lnSpc>
              <a:buSzPct val="100000"/>
              <a:buChar char="•"/>
            </a:pPr>
            <a:r>
              <a:rPr lang="en-US" sz="1225" dirty="0">
                <a:solidFill>
                  <a:srgbClr val="272525"/>
                </a:solidFill>
                <a:latin typeface="Montserrat" pitchFamily="34" charset="0"/>
                <a:ea typeface="Montserrat" pitchFamily="34" charset="-122"/>
                <a:cs typeface="Montserrat" pitchFamily="34" charset="-120"/>
              </a:rPr>
              <a:t>Exposed by Flask for seamless communication between frontend and backend.</a:t>
            </a:r>
            <a:endParaRPr lang="en-US" sz="1225" dirty="0"/>
          </a:p>
        </p:txBody>
      </p:sp>
      <p:sp>
        <p:nvSpPr>
          <p:cNvPr id="14" name="Text 11"/>
          <p:cNvSpPr/>
          <p:nvPr/>
        </p:nvSpPr>
        <p:spPr>
          <a:xfrm>
            <a:off x="3675459" y="5240417"/>
            <a:ext cx="7528203" cy="248722"/>
          </a:xfrm>
          <a:prstGeom prst="rect">
            <a:avLst/>
          </a:prstGeom>
          <a:noFill/>
          <a:ln/>
        </p:spPr>
        <p:txBody>
          <a:bodyPr wrap="none" rtlCol="0" anchor="t"/>
          <a:lstStyle/>
          <a:p>
            <a:pPr marL="342900" indent="-342900" algn="l">
              <a:lnSpc>
                <a:spcPts val="1960"/>
              </a:lnSpc>
              <a:buSzPct val="100000"/>
              <a:buChar char="•"/>
            </a:pPr>
            <a:r>
              <a:rPr lang="en-US" sz="1225" dirty="0">
                <a:solidFill>
                  <a:srgbClr val="272525"/>
                </a:solidFill>
                <a:latin typeface="Montserrat" pitchFamily="34" charset="0"/>
                <a:ea typeface="Montserrat" pitchFamily="34" charset="-122"/>
                <a:cs typeface="Montserrat" pitchFamily="34" charset="-120"/>
              </a:rPr>
              <a:t>Supports CRUD operations for managing donor and recipient information.</a:t>
            </a:r>
            <a:endParaRPr lang="en-US" sz="1225" dirty="0"/>
          </a:p>
        </p:txBody>
      </p:sp>
      <p:sp>
        <p:nvSpPr>
          <p:cNvPr id="15" name="Text 12"/>
          <p:cNvSpPr/>
          <p:nvPr/>
        </p:nvSpPr>
        <p:spPr>
          <a:xfrm>
            <a:off x="3426738" y="5722382"/>
            <a:ext cx="1866424" cy="291703"/>
          </a:xfrm>
          <a:prstGeom prst="rect">
            <a:avLst/>
          </a:prstGeom>
          <a:noFill/>
          <a:ln/>
        </p:spPr>
        <p:txBody>
          <a:bodyPr wrap="none" rtlCol="0" anchor="t"/>
          <a:lstStyle/>
          <a:p>
            <a:pPr marL="0" indent="0">
              <a:lnSpc>
                <a:spcPts val="2296"/>
              </a:lnSpc>
              <a:buNone/>
            </a:pPr>
            <a:r>
              <a:rPr lang="en-US" sz="1837" b="1" dirty="0">
                <a:solidFill>
                  <a:srgbClr val="396AF1"/>
                </a:solidFill>
                <a:latin typeface="Barlow" pitchFamily="34" charset="0"/>
                <a:ea typeface="Barlow" pitchFamily="34" charset="-122"/>
                <a:cs typeface="Barlow" pitchFamily="34" charset="-120"/>
              </a:rPr>
              <a:t>iv. Business Logic</a:t>
            </a:r>
            <a:endParaRPr lang="en-US" sz="1837" dirty="0"/>
          </a:p>
        </p:txBody>
      </p:sp>
      <p:sp>
        <p:nvSpPr>
          <p:cNvPr id="16" name="Text 13"/>
          <p:cNvSpPr/>
          <p:nvPr/>
        </p:nvSpPr>
        <p:spPr>
          <a:xfrm>
            <a:off x="3675459" y="6247328"/>
            <a:ext cx="7528203" cy="248722"/>
          </a:xfrm>
          <a:prstGeom prst="rect">
            <a:avLst/>
          </a:prstGeom>
          <a:noFill/>
          <a:ln/>
        </p:spPr>
        <p:txBody>
          <a:bodyPr wrap="none" rtlCol="0" anchor="t"/>
          <a:lstStyle/>
          <a:p>
            <a:pPr marL="342900" indent="-342900" algn="l">
              <a:lnSpc>
                <a:spcPts val="1960"/>
              </a:lnSpc>
              <a:buSzPct val="100000"/>
              <a:buChar char="•"/>
            </a:pPr>
            <a:r>
              <a:rPr lang="en-US" sz="1225" dirty="0">
                <a:solidFill>
                  <a:srgbClr val="272525"/>
                </a:solidFill>
                <a:latin typeface="Montserrat" pitchFamily="34" charset="0"/>
                <a:ea typeface="Montserrat" pitchFamily="34" charset="-122"/>
                <a:cs typeface="Montserrat" pitchFamily="34" charset="-120"/>
              </a:rPr>
              <a:t>Implements core functionalities: donor-recipient matching, organ allocation, compliance.</a:t>
            </a:r>
            <a:endParaRPr lang="en-US" sz="1225" dirty="0"/>
          </a:p>
        </p:txBody>
      </p:sp>
      <p:sp>
        <p:nvSpPr>
          <p:cNvPr id="17" name="Text 14"/>
          <p:cNvSpPr/>
          <p:nvPr/>
        </p:nvSpPr>
        <p:spPr>
          <a:xfrm>
            <a:off x="3675459" y="6558201"/>
            <a:ext cx="7528203" cy="248722"/>
          </a:xfrm>
          <a:prstGeom prst="rect">
            <a:avLst/>
          </a:prstGeom>
          <a:noFill/>
          <a:ln/>
        </p:spPr>
        <p:txBody>
          <a:bodyPr wrap="none" rtlCol="0" anchor="t"/>
          <a:lstStyle/>
          <a:p>
            <a:pPr marL="342900" indent="-342900" algn="l">
              <a:lnSpc>
                <a:spcPts val="1960"/>
              </a:lnSpc>
              <a:buSzPct val="100000"/>
              <a:buChar char="•"/>
            </a:pPr>
            <a:r>
              <a:rPr lang="en-US" sz="1225" dirty="0">
                <a:solidFill>
                  <a:srgbClr val="272525"/>
                </a:solidFill>
                <a:latin typeface="Montserrat" pitchFamily="34" charset="0"/>
                <a:ea typeface="Montserrat" pitchFamily="34" charset="-122"/>
                <a:cs typeface="Montserrat" pitchFamily="34" charset="-120"/>
              </a:rPr>
              <a:t>Developed in Python.</a:t>
            </a:r>
            <a:endParaRPr lang="en-US" sz="1225" dirty="0"/>
          </a:p>
        </p:txBody>
      </p:sp>
      <p:sp>
        <p:nvSpPr>
          <p:cNvPr id="18" name="Text 15"/>
          <p:cNvSpPr/>
          <p:nvPr/>
        </p:nvSpPr>
        <p:spPr>
          <a:xfrm>
            <a:off x="3426738" y="7040166"/>
            <a:ext cx="4221480" cy="291703"/>
          </a:xfrm>
          <a:prstGeom prst="rect">
            <a:avLst/>
          </a:prstGeom>
          <a:noFill/>
          <a:ln/>
        </p:spPr>
        <p:txBody>
          <a:bodyPr wrap="none" rtlCol="0" anchor="t"/>
          <a:lstStyle/>
          <a:p>
            <a:pPr marL="0" indent="0">
              <a:lnSpc>
                <a:spcPts val="2296"/>
              </a:lnSpc>
              <a:buNone/>
            </a:pPr>
            <a:r>
              <a:rPr lang="en-US" sz="1837" b="1" dirty="0">
                <a:solidFill>
                  <a:srgbClr val="396AF1"/>
                </a:solidFill>
                <a:latin typeface="Barlow" pitchFamily="34" charset="0"/>
                <a:ea typeface="Barlow" pitchFamily="34" charset="-122"/>
                <a:cs typeface="Barlow" pitchFamily="34" charset="-120"/>
              </a:rPr>
              <a:t>v. Database Management System (DBMS)</a:t>
            </a:r>
            <a:endParaRPr lang="en-US" sz="1837" dirty="0"/>
          </a:p>
        </p:txBody>
      </p:sp>
      <p:sp>
        <p:nvSpPr>
          <p:cNvPr id="19" name="Text 16"/>
          <p:cNvSpPr/>
          <p:nvPr/>
        </p:nvSpPr>
        <p:spPr>
          <a:xfrm>
            <a:off x="3675459" y="7565112"/>
            <a:ext cx="7528203" cy="248722"/>
          </a:xfrm>
          <a:prstGeom prst="rect">
            <a:avLst/>
          </a:prstGeom>
          <a:noFill/>
          <a:ln/>
        </p:spPr>
        <p:txBody>
          <a:bodyPr wrap="none" rtlCol="0" anchor="t"/>
          <a:lstStyle/>
          <a:p>
            <a:pPr marL="342900" indent="-342900" algn="l">
              <a:lnSpc>
                <a:spcPts val="1960"/>
              </a:lnSpc>
              <a:buSzPct val="100000"/>
              <a:buChar char="•"/>
            </a:pPr>
            <a:r>
              <a:rPr lang="en-US" sz="1225" dirty="0">
                <a:solidFill>
                  <a:srgbClr val="272525"/>
                </a:solidFill>
                <a:latin typeface="Montserrat" pitchFamily="34" charset="0"/>
                <a:ea typeface="Montserrat" pitchFamily="34" charset="-122"/>
                <a:cs typeface="Montserrat" pitchFamily="34" charset="-120"/>
              </a:rPr>
              <a:t>MySQL 8.0 for storing and managing donor, recipient, and organ procurement data.</a:t>
            </a:r>
            <a:endParaRPr lang="en-US" sz="1225" dirty="0"/>
          </a:p>
        </p:txBody>
      </p:sp>
      <p:sp>
        <p:nvSpPr>
          <p:cNvPr id="20" name="Text 17"/>
          <p:cNvSpPr/>
          <p:nvPr/>
        </p:nvSpPr>
        <p:spPr>
          <a:xfrm>
            <a:off x="3675459" y="7875984"/>
            <a:ext cx="7528203" cy="248722"/>
          </a:xfrm>
          <a:prstGeom prst="rect">
            <a:avLst/>
          </a:prstGeom>
          <a:noFill/>
          <a:ln/>
        </p:spPr>
        <p:txBody>
          <a:bodyPr wrap="none" rtlCol="0" anchor="t"/>
          <a:lstStyle/>
          <a:p>
            <a:pPr marL="342900" indent="-342900" algn="l">
              <a:lnSpc>
                <a:spcPts val="1960"/>
              </a:lnSpc>
              <a:buSzPct val="100000"/>
              <a:buChar char="•"/>
            </a:pPr>
            <a:r>
              <a:rPr lang="en-US" sz="1225" dirty="0">
                <a:solidFill>
                  <a:srgbClr val="272525"/>
                </a:solidFill>
                <a:latin typeface="Montserrat" pitchFamily="34" charset="0"/>
                <a:ea typeface="Montserrat" pitchFamily="34" charset="-122"/>
                <a:cs typeface="Montserrat" pitchFamily="34" charset="-120"/>
              </a:rPr>
              <a:t>Ensures data integrity.</a:t>
            </a:r>
            <a:endParaRPr lang="en-US" sz="1225" dirty="0"/>
          </a:p>
        </p:txBody>
      </p:sp>
      <p:sp>
        <p:nvSpPr>
          <p:cNvPr id="21" name="Text 18"/>
          <p:cNvSpPr/>
          <p:nvPr/>
        </p:nvSpPr>
        <p:spPr>
          <a:xfrm>
            <a:off x="3426738" y="8357949"/>
            <a:ext cx="1866424" cy="291703"/>
          </a:xfrm>
          <a:prstGeom prst="rect">
            <a:avLst/>
          </a:prstGeom>
          <a:noFill/>
          <a:ln/>
        </p:spPr>
        <p:txBody>
          <a:bodyPr wrap="none" rtlCol="0" anchor="t"/>
          <a:lstStyle/>
          <a:p>
            <a:pPr marL="0" indent="0">
              <a:lnSpc>
                <a:spcPts val="2296"/>
              </a:lnSpc>
              <a:buNone/>
            </a:pPr>
            <a:r>
              <a:rPr lang="en-US" sz="1837" b="1" dirty="0">
                <a:solidFill>
                  <a:srgbClr val="396AF1"/>
                </a:solidFill>
                <a:latin typeface="Barlow" pitchFamily="34" charset="0"/>
                <a:ea typeface="Barlow" pitchFamily="34" charset="-122"/>
                <a:cs typeface="Barlow" pitchFamily="34" charset="-120"/>
              </a:rPr>
              <a:t>vi. Security Layer</a:t>
            </a:r>
            <a:endParaRPr lang="en-US" sz="1837" dirty="0"/>
          </a:p>
        </p:txBody>
      </p:sp>
      <p:sp>
        <p:nvSpPr>
          <p:cNvPr id="22" name="Text 19"/>
          <p:cNvSpPr/>
          <p:nvPr/>
        </p:nvSpPr>
        <p:spPr>
          <a:xfrm>
            <a:off x="3675459" y="8882896"/>
            <a:ext cx="7528203" cy="248722"/>
          </a:xfrm>
          <a:prstGeom prst="rect">
            <a:avLst/>
          </a:prstGeom>
          <a:noFill/>
          <a:ln/>
        </p:spPr>
        <p:txBody>
          <a:bodyPr wrap="none" rtlCol="0" anchor="t"/>
          <a:lstStyle/>
          <a:p>
            <a:pPr marL="342900" indent="-342900" algn="l">
              <a:lnSpc>
                <a:spcPts val="1960"/>
              </a:lnSpc>
              <a:buSzPct val="100000"/>
              <a:buChar char="•"/>
            </a:pPr>
            <a:r>
              <a:rPr lang="en-US" sz="1225" dirty="0">
                <a:solidFill>
                  <a:srgbClr val="272525"/>
                </a:solidFill>
                <a:latin typeface="Montserrat" pitchFamily="34" charset="0"/>
                <a:ea typeface="Montserrat" pitchFamily="34" charset="-122"/>
                <a:cs typeface="Montserrat" pitchFamily="34" charset="-120"/>
              </a:rPr>
              <a:t>Integrates encryption protocols (HTTPS), user authentication, and authorization mechanisms.</a:t>
            </a:r>
            <a:endParaRPr lang="en-US" sz="1225" dirty="0"/>
          </a:p>
        </p:txBody>
      </p:sp>
      <p:sp>
        <p:nvSpPr>
          <p:cNvPr id="23" name="Text 20"/>
          <p:cNvSpPr/>
          <p:nvPr/>
        </p:nvSpPr>
        <p:spPr>
          <a:xfrm>
            <a:off x="3675459" y="9193768"/>
            <a:ext cx="7528203" cy="248722"/>
          </a:xfrm>
          <a:prstGeom prst="rect">
            <a:avLst/>
          </a:prstGeom>
          <a:noFill/>
          <a:ln/>
        </p:spPr>
        <p:txBody>
          <a:bodyPr wrap="none" rtlCol="0" anchor="t"/>
          <a:lstStyle/>
          <a:p>
            <a:pPr marL="342900" indent="-342900" algn="l">
              <a:lnSpc>
                <a:spcPts val="1960"/>
              </a:lnSpc>
              <a:buSzPct val="100000"/>
              <a:buChar char="•"/>
            </a:pPr>
            <a:r>
              <a:rPr lang="en-US" sz="1225" dirty="0">
                <a:solidFill>
                  <a:srgbClr val="272525"/>
                </a:solidFill>
                <a:latin typeface="Montserrat" pitchFamily="34" charset="0"/>
                <a:ea typeface="Montserrat" pitchFamily="34" charset="-122"/>
                <a:cs typeface="Montserrat" pitchFamily="34" charset="-120"/>
              </a:rPr>
              <a:t>Ensures confidentiality and integrity of sensitive information.</a:t>
            </a:r>
            <a:endParaRPr lang="en-US" sz="1225" dirty="0"/>
          </a:p>
        </p:txBody>
      </p:sp>
      <p:sp>
        <p:nvSpPr>
          <p:cNvPr id="24" name="Text 21"/>
          <p:cNvSpPr/>
          <p:nvPr/>
        </p:nvSpPr>
        <p:spPr>
          <a:xfrm>
            <a:off x="3426738" y="9675733"/>
            <a:ext cx="2488525" cy="388858"/>
          </a:xfrm>
          <a:prstGeom prst="rect">
            <a:avLst/>
          </a:prstGeom>
          <a:noFill/>
          <a:ln/>
        </p:spPr>
        <p:txBody>
          <a:bodyPr wrap="none" rtlCol="0" anchor="t"/>
          <a:lstStyle/>
          <a:p>
            <a:pPr marL="0" indent="0">
              <a:lnSpc>
                <a:spcPts val="3062"/>
              </a:lnSpc>
              <a:buNone/>
            </a:pPr>
            <a:endParaRPr lang="en-US" sz="2449"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981"/>
          </a:xfrm>
          <a:prstGeom prst="rect">
            <a:avLst/>
          </a:prstGeom>
          <a:solidFill>
            <a:srgbClr val="EEEFF5"/>
          </a:solidFill>
          <a:ln/>
        </p:spPr>
      </p:sp>
      <p:sp>
        <p:nvSpPr>
          <p:cNvPr id="4" name="Text 1"/>
          <p:cNvSpPr/>
          <p:nvPr/>
        </p:nvSpPr>
        <p:spPr>
          <a:xfrm>
            <a:off x="1905476" y="594955"/>
            <a:ext cx="4327684" cy="676275"/>
          </a:xfrm>
          <a:prstGeom prst="rect">
            <a:avLst/>
          </a:prstGeom>
          <a:noFill/>
          <a:ln/>
        </p:spPr>
        <p:txBody>
          <a:bodyPr wrap="none" rtlCol="0" anchor="t"/>
          <a:lstStyle/>
          <a:p>
            <a:pPr marL="0" indent="0">
              <a:lnSpc>
                <a:spcPts val="5325"/>
              </a:lnSpc>
              <a:buNone/>
            </a:pPr>
            <a:r>
              <a:rPr lang="en-US" sz="4260" b="1" dirty="0">
                <a:solidFill>
                  <a:srgbClr val="396AF1"/>
                </a:solidFill>
                <a:latin typeface="Barlow" pitchFamily="34" charset="0"/>
                <a:ea typeface="Barlow" pitchFamily="34" charset="-122"/>
                <a:cs typeface="Barlow" pitchFamily="34" charset="-120"/>
              </a:rPr>
              <a:t>Implementation</a:t>
            </a:r>
            <a:endParaRPr lang="en-US" sz="4260" dirty="0"/>
          </a:p>
        </p:txBody>
      </p:sp>
      <p:sp>
        <p:nvSpPr>
          <p:cNvPr id="5" name="Text 2"/>
          <p:cNvSpPr/>
          <p:nvPr/>
        </p:nvSpPr>
        <p:spPr>
          <a:xfrm>
            <a:off x="1905476" y="1595795"/>
            <a:ext cx="3436620" cy="405646"/>
          </a:xfrm>
          <a:prstGeom prst="rect">
            <a:avLst/>
          </a:prstGeom>
          <a:noFill/>
          <a:ln/>
        </p:spPr>
        <p:txBody>
          <a:bodyPr wrap="none" rtlCol="0" anchor="t"/>
          <a:lstStyle/>
          <a:p>
            <a:pPr marL="0" indent="0">
              <a:lnSpc>
                <a:spcPts val="3195"/>
              </a:lnSpc>
              <a:buNone/>
            </a:pPr>
            <a:r>
              <a:rPr lang="en-US" sz="2556" b="1" dirty="0">
                <a:solidFill>
                  <a:srgbClr val="396AF1"/>
                </a:solidFill>
                <a:latin typeface="Barlow" pitchFamily="34" charset="0"/>
                <a:ea typeface="Barlow" pitchFamily="34" charset="-122"/>
                <a:cs typeface="Barlow" pitchFamily="34" charset="-120"/>
              </a:rPr>
              <a:t>i. Backend Development</a:t>
            </a:r>
            <a:endParaRPr lang="en-US" sz="2556" dirty="0"/>
          </a:p>
        </p:txBody>
      </p:sp>
      <p:sp>
        <p:nvSpPr>
          <p:cNvPr id="6" name="Text 3"/>
          <p:cNvSpPr/>
          <p:nvPr/>
        </p:nvSpPr>
        <p:spPr>
          <a:xfrm>
            <a:off x="2251472" y="2326005"/>
            <a:ext cx="10473333" cy="346115"/>
          </a:xfrm>
          <a:prstGeom prst="rect">
            <a:avLst/>
          </a:prstGeom>
          <a:noFill/>
          <a:ln/>
        </p:spPr>
        <p:txBody>
          <a:bodyPr wrap="none" rtlCol="0" anchor="t"/>
          <a:lstStyle/>
          <a:p>
            <a:pPr marL="342900" indent="-342900" algn="l">
              <a:lnSpc>
                <a:spcPts val="2726"/>
              </a:lnSpc>
              <a:buSzPct val="100000"/>
              <a:buChar char="•"/>
            </a:pPr>
            <a:r>
              <a:rPr lang="en-US" sz="1704" dirty="0">
                <a:solidFill>
                  <a:srgbClr val="272525"/>
                </a:solidFill>
                <a:latin typeface="Montserrat" pitchFamily="34" charset="0"/>
                <a:ea typeface="Montserrat" pitchFamily="34" charset="-122"/>
                <a:cs typeface="Montserrat" pitchFamily="34" charset="-120"/>
              </a:rPr>
              <a:t>Implemented using Python with Flask framework.</a:t>
            </a:r>
            <a:endParaRPr lang="en-US" sz="1704" dirty="0"/>
          </a:p>
        </p:txBody>
      </p:sp>
      <p:sp>
        <p:nvSpPr>
          <p:cNvPr id="7" name="Text 4"/>
          <p:cNvSpPr/>
          <p:nvPr/>
        </p:nvSpPr>
        <p:spPr>
          <a:xfrm>
            <a:off x="2251472" y="2758559"/>
            <a:ext cx="10473333" cy="346115"/>
          </a:xfrm>
          <a:prstGeom prst="rect">
            <a:avLst/>
          </a:prstGeom>
          <a:noFill/>
          <a:ln/>
        </p:spPr>
        <p:txBody>
          <a:bodyPr wrap="none" rtlCol="0" anchor="t"/>
          <a:lstStyle/>
          <a:p>
            <a:pPr marL="342900" indent="-342900" algn="l">
              <a:lnSpc>
                <a:spcPts val="2726"/>
              </a:lnSpc>
              <a:buSzPct val="100000"/>
              <a:buChar char="•"/>
            </a:pPr>
            <a:r>
              <a:rPr lang="en-US" sz="1704" dirty="0">
                <a:solidFill>
                  <a:srgbClr val="272525"/>
                </a:solidFill>
                <a:latin typeface="Montserrat" pitchFamily="34" charset="0"/>
                <a:ea typeface="Montserrat" pitchFamily="34" charset="-122"/>
                <a:cs typeface="Montserrat" pitchFamily="34" charset="-120"/>
              </a:rPr>
              <a:t>Covered donor-recipient matching, organ allocation, and regulatory compliance.</a:t>
            </a:r>
            <a:endParaRPr lang="en-US" sz="1704" dirty="0"/>
          </a:p>
        </p:txBody>
      </p:sp>
      <p:sp>
        <p:nvSpPr>
          <p:cNvPr id="8" name="Text 5"/>
          <p:cNvSpPr/>
          <p:nvPr/>
        </p:nvSpPr>
        <p:spPr>
          <a:xfrm>
            <a:off x="1905476" y="3429238"/>
            <a:ext cx="4008120" cy="405646"/>
          </a:xfrm>
          <a:prstGeom prst="rect">
            <a:avLst/>
          </a:prstGeom>
          <a:noFill/>
          <a:ln/>
        </p:spPr>
        <p:txBody>
          <a:bodyPr wrap="none" rtlCol="0" anchor="t"/>
          <a:lstStyle/>
          <a:p>
            <a:pPr marL="0" indent="0">
              <a:lnSpc>
                <a:spcPts val="3195"/>
              </a:lnSpc>
              <a:buNone/>
            </a:pPr>
            <a:r>
              <a:rPr lang="en-US" sz="2556" b="1" dirty="0">
                <a:solidFill>
                  <a:srgbClr val="396AF1"/>
                </a:solidFill>
                <a:latin typeface="Barlow" pitchFamily="34" charset="0"/>
                <a:ea typeface="Barlow" pitchFamily="34" charset="-122"/>
                <a:cs typeface="Barlow" pitchFamily="34" charset="-120"/>
              </a:rPr>
              <a:t>ii. Database Implementation</a:t>
            </a:r>
            <a:endParaRPr lang="en-US" sz="2556" dirty="0"/>
          </a:p>
        </p:txBody>
      </p:sp>
      <p:sp>
        <p:nvSpPr>
          <p:cNvPr id="9" name="Text 6"/>
          <p:cNvSpPr/>
          <p:nvPr/>
        </p:nvSpPr>
        <p:spPr>
          <a:xfrm>
            <a:off x="2251472" y="4159448"/>
            <a:ext cx="10473333" cy="346115"/>
          </a:xfrm>
          <a:prstGeom prst="rect">
            <a:avLst/>
          </a:prstGeom>
          <a:noFill/>
          <a:ln/>
        </p:spPr>
        <p:txBody>
          <a:bodyPr wrap="none" rtlCol="0" anchor="t"/>
          <a:lstStyle/>
          <a:p>
            <a:pPr marL="342900" indent="-342900" algn="l">
              <a:lnSpc>
                <a:spcPts val="2726"/>
              </a:lnSpc>
              <a:buSzPct val="100000"/>
              <a:buChar char="•"/>
            </a:pPr>
            <a:r>
              <a:rPr lang="en-US" sz="1704" dirty="0">
                <a:solidFill>
                  <a:srgbClr val="272525"/>
                </a:solidFill>
                <a:latin typeface="Montserrat" pitchFamily="34" charset="0"/>
                <a:ea typeface="Montserrat" pitchFamily="34" charset="-122"/>
                <a:cs typeface="Montserrat" pitchFamily="34" charset="-120"/>
              </a:rPr>
              <a:t>MySQL 8.0 database setup with an efficient schema.</a:t>
            </a:r>
            <a:endParaRPr lang="en-US" sz="1704" dirty="0"/>
          </a:p>
        </p:txBody>
      </p:sp>
      <p:sp>
        <p:nvSpPr>
          <p:cNvPr id="10" name="Text 7"/>
          <p:cNvSpPr/>
          <p:nvPr/>
        </p:nvSpPr>
        <p:spPr>
          <a:xfrm>
            <a:off x="2251472" y="4592003"/>
            <a:ext cx="10473333" cy="346115"/>
          </a:xfrm>
          <a:prstGeom prst="rect">
            <a:avLst/>
          </a:prstGeom>
          <a:noFill/>
          <a:ln/>
        </p:spPr>
        <p:txBody>
          <a:bodyPr wrap="none" rtlCol="0" anchor="t"/>
          <a:lstStyle/>
          <a:p>
            <a:pPr marL="342900" indent="-342900" algn="l">
              <a:lnSpc>
                <a:spcPts val="2726"/>
              </a:lnSpc>
              <a:buSzPct val="100000"/>
              <a:buChar char="•"/>
            </a:pPr>
            <a:r>
              <a:rPr lang="en-US" sz="1704" dirty="0">
                <a:solidFill>
                  <a:srgbClr val="272525"/>
                </a:solidFill>
                <a:latin typeface="Montserrat" pitchFamily="34" charset="0"/>
                <a:ea typeface="Montserrat" pitchFamily="34" charset="-122"/>
                <a:cs typeface="Montserrat" pitchFamily="34" charset="-120"/>
              </a:rPr>
              <a:t>Developed queries for data storage, retrieval, and management.</a:t>
            </a:r>
            <a:endParaRPr lang="en-US" sz="1704" dirty="0"/>
          </a:p>
        </p:txBody>
      </p:sp>
      <p:sp>
        <p:nvSpPr>
          <p:cNvPr id="11" name="Text 8"/>
          <p:cNvSpPr/>
          <p:nvPr/>
        </p:nvSpPr>
        <p:spPr>
          <a:xfrm>
            <a:off x="1905476" y="5262682"/>
            <a:ext cx="3672840" cy="405646"/>
          </a:xfrm>
          <a:prstGeom prst="rect">
            <a:avLst/>
          </a:prstGeom>
          <a:noFill/>
          <a:ln/>
        </p:spPr>
        <p:txBody>
          <a:bodyPr wrap="none" rtlCol="0" anchor="t"/>
          <a:lstStyle/>
          <a:p>
            <a:pPr marL="0" indent="0">
              <a:lnSpc>
                <a:spcPts val="3195"/>
              </a:lnSpc>
              <a:buNone/>
            </a:pPr>
            <a:r>
              <a:rPr lang="en-US" sz="2556" b="1" dirty="0">
                <a:solidFill>
                  <a:srgbClr val="396AF1"/>
                </a:solidFill>
                <a:latin typeface="Barlow" pitchFamily="34" charset="0"/>
                <a:ea typeface="Barlow" pitchFamily="34" charset="-122"/>
                <a:cs typeface="Barlow" pitchFamily="34" charset="-120"/>
              </a:rPr>
              <a:t>iii. Frontend Development</a:t>
            </a:r>
            <a:endParaRPr lang="en-US" sz="2556" dirty="0"/>
          </a:p>
        </p:txBody>
      </p:sp>
      <p:sp>
        <p:nvSpPr>
          <p:cNvPr id="12" name="Text 9"/>
          <p:cNvSpPr/>
          <p:nvPr/>
        </p:nvSpPr>
        <p:spPr>
          <a:xfrm>
            <a:off x="2251472" y="5992892"/>
            <a:ext cx="10473333" cy="346115"/>
          </a:xfrm>
          <a:prstGeom prst="rect">
            <a:avLst/>
          </a:prstGeom>
          <a:noFill/>
          <a:ln/>
        </p:spPr>
        <p:txBody>
          <a:bodyPr wrap="none" rtlCol="0" anchor="t"/>
          <a:lstStyle/>
          <a:p>
            <a:pPr marL="342900" indent="-342900" algn="l">
              <a:lnSpc>
                <a:spcPts val="2726"/>
              </a:lnSpc>
              <a:buSzPct val="100000"/>
              <a:buChar char="•"/>
            </a:pPr>
            <a:r>
              <a:rPr lang="en-US" sz="1704" dirty="0">
                <a:solidFill>
                  <a:srgbClr val="272525"/>
                </a:solidFill>
                <a:latin typeface="Montserrat" pitchFamily="34" charset="0"/>
                <a:ea typeface="Montserrat" pitchFamily="34" charset="-122"/>
                <a:cs typeface="Montserrat" pitchFamily="34" charset="-120"/>
              </a:rPr>
              <a:t>Created a responsive and user-friendly interface.</a:t>
            </a:r>
            <a:endParaRPr lang="en-US" sz="1704" dirty="0"/>
          </a:p>
        </p:txBody>
      </p:sp>
      <p:sp>
        <p:nvSpPr>
          <p:cNvPr id="13" name="Text 10"/>
          <p:cNvSpPr/>
          <p:nvPr/>
        </p:nvSpPr>
        <p:spPr>
          <a:xfrm>
            <a:off x="2251472" y="6425446"/>
            <a:ext cx="10473333" cy="346115"/>
          </a:xfrm>
          <a:prstGeom prst="rect">
            <a:avLst/>
          </a:prstGeom>
          <a:noFill/>
          <a:ln/>
        </p:spPr>
        <p:txBody>
          <a:bodyPr wrap="none" rtlCol="0" anchor="t"/>
          <a:lstStyle/>
          <a:p>
            <a:pPr marL="342900" indent="-342900" algn="l">
              <a:lnSpc>
                <a:spcPts val="2726"/>
              </a:lnSpc>
              <a:buSzPct val="100000"/>
              <a:buChar char="•"/>
            </a:pPr>
            <a:r>
              <a:rPr lang="en-US" sz="1704" dirty="0">
                <a:solidFill>
                  <a:srgbClr val="272525"/>
                </a:solidFill>
                <a:latin typeface="Montserrat" pitchFamily="34" charset="0"/>
                <a:ea typeface="Montserrat" pitchFamily="34" charset="-122"/>
                <a:cs typeface="Montserrat" pitchFamily="34" charset="-120"/>
              </a:rPr>
              <a:t>Utilized HTML5, CSS, Bootstrap, and JavaScript.</a:t>
            </a:r>
            <a:endParaRPr lang="en-US" sz="1704" dirty="0"/>
          </a:p>
        </p:txBody>
      </p:sp>
      <p:sp>
        <p:nvSpPr>
          <p:cNvPr id="14" name="Text 11"/>
          <p:cNvSpPr/>
          <p:nvPr/>
        </p:nvSpPr>
        <p:spPr>
          <a:xfrm>
            <a:off x="1905476" y="7096125"/>
            <a:ext cx="3462218" cy="540901"/>
          </a:xfrm>
          <a:prstGeom prst="rect">
            <a:avLst/>
          </a:prstGeom>
          <a:noFill/>
          <a:ln/>
        </p:spPr>
        <p:txBody>
          <a:bodyPr wrap="none" rtlCol="0" anchor="t"/>
          <a:lstStyle/>
          <a:p>
            <a:pPr marL="0" indent="0">
              <a:lnSpc>
                <a:spcPts val="4260"/>
              </a:lnSpc>
              <a:buNone/>
            </a:pPr>
            <a:endParaRPr lang="en-US" sz="3408"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029"/>
          </a:xfrm>
          <a:prstGeom prst="rect">
            <a:avLst/>
          </a:prstGeom>
          <a:solidFill>
            <a:srgbClr val="EEEFF5"/>
          </a:solidFill>
          <a:ln/>
        </p:spPr>
      </p:sp>
      <p:sp>
        <p:nvSpPr>
          <p:cNvPr id="4" name="Text 1"/>
          <p:cNvSpPr/>
          <p:nvPr/>
        </p:nvSpPr>
        <p:spPr>
          <a:xfrm>
            <a:off x="3177659" y="455057"/>
            <a:ext cx="3309938" cy="517088"/>
          </a:xfrm>
          <a:prstGeom prst="rect">
            <a:avLst/>
          </a:prstGeom>
          <a:noFill/>
          <a:ln/>
        </p:spPr>
        <p:txBody>
          <a:bodyPr wrap="none" rtlCol="0" anchor="t"/>
          <a:lstStyle/>
          <a:p>
            <a:pPr marL="0" indent="0">
              <a:lnSpc>
                <a:spcPts val="4072"/>
              </a:lnSpc>
              <a:buNone/>
            </a:pPr>
            <a:r>
              <a:rPr lang="en-US" sz="3258" b="1" dirty="0">
                <a:solidFill>
                  <a:srgbClr val="396AF1"/>
                </a:solidFill>
                <a:latin typeface="Barlow" pitchFamily="34" charset="0"/>
                <a:ea typeface="Barlow" pitchFamily="34" charset="-122"/>
                <a:cs typeface="Barlow" pitchFamily="34" charset="-120"/>
              </a:rPr>
              <a:t>ER Diagram</a:t>
            </a:r>
            <a:endParaRPr lang="en-US" sz="3258" dirty="0"/>
          </a:p>
        </p:txBody>
      </p:sp>
      <p:pic>
        <p:nvPicPr>
          <p:cNvPr id="5" name="Image 1" descr="preencoded.png"/>
          <p:cNvPicPr>
            <a:picLocks noChangeAspect="1"/>
          </p:cNvPicPr>
          <p:nvPr/>
        </p:nvPicPr>
        <p:blipFill>
          <a:blip r:embed="rId4"/>
          <a:stretch>
            <a:fillRect/>
          </a:stretch>
        </p:blipFill>
        <p:spPr>
          <a:xfrm>
            <a:off x="3177659" y="1303139"/>
            <a:ext cx="8110418" cy="647283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2005965" y="584240"/>
            <a:ext cx="4247317" cy="663535"/>
          </a:xfrm>
          <a:prstGeom prst="rect">
            <a:avLst/>
          </a:prstGeom>
          <a:noFill/>
          <a:ln/>
        </p:spPr>
        <p:txBody>
          <a:bodyPr wrap="none" rtlCol="0" anchor="t"/>
          <a:lstStyle/>
          <a:p>
            <a:pPr marL="0" indent="0">
              <a:lnSpc>
                <a:spcPts val="5226"/>
              </a:lnSpc>
              <a:buNone/>
            </a:pPr>
            <a:r>
              <a:rPr lang="en-US" sz="4180" b="1" dirty="0">
                <a:solidFill>
                  <a:srgbClr val="396AF1"/>
                </a:solidFill>
                <a:latin typeface="Barlow" pitchFamily="34" charset="0"/>
                <a:ea typeface="Barlow" pitchFamily="34" charset="-122"/>
                <a:cs typeface="Barlow" pitchFamily="34" charset="-120"/>
              </a:rPr>
              <a:t>Working</a:t>
            </a:r>
            <a:endParaRPr lang="en-US" sz="4180" dirty="0"/>
          </a:p>
        </p:txBody>
      </p:sp>
      <p:pic>
        <p:nvPicPr>
          <p:cNvPr id="5" name="Image 1" descr="preencoded.png"/>
          <p:cNvPicPr>
            <a:picLocks noChangeAspect="1"/>
          </p:cNvPicPr>
          <p:nvPr/>
        </p:nvPicPr>
        <p:blipFill>
          <a:blip r:embed="rId4"/>
          <a:stretch>
            <a:fillRect/>
          </a:stretch>
        </p:blipFill>
        <p:spPr>
          <a:xfrm>
            <a:off x="2005966" y="1672471"/>
            <a:ext cx="10741846" cy="60422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1760220" y="990124"/>
            <a:ext cx="11109960" cy="624935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1760220" y="990124"/>
            <a:ext cx="11109960" cy="624935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1760220" y="990124"/>
            <a:ext cx="11109960" cy="624935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758"/>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1760220" y="989290"/>
            <a:ext cx="11109960" cy="62509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354455"/>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Key Technologies</a:t>
            </a:r>
            <a:endParaRPr lang="en-US" sz="4374" dirty="0"/>
          </a:p>
        </p:txBody>
      </p:sp>
      <p:sp>
        <p:nvSpPr>
          <p:cNvPr id="5" name="Shape 2"/>
          <p:cNvSpPr/>
          <p:nvPr/>
        </p:nvSpPr>
        <p:spPr>
          <a:xfrm>
            <a:off x="1760220" y="2493169"/>
            <a:ext cx="5443895" cy="2079903"/>
          </a:xfrm>
          <a:prstGeom prst="roundRect">
            <a:avLst>
              <a:gd name="adj" fmla="val 6410"/>
            </a:avLst>
          </a:prstGeom>
          <a:solidFill>
            <a:srgbClr val="EEEFF5"/>
          </a:solidFill>
          <a:ln/>
        </p:spPr>
      </p:sp>
      <p:sp>
        <p:nvSpPr>
          <p:cNvPr id="6" name="Text 3"/>
          <p:cNvSpPr/>
          <p:nvPr/>
        </p:nvSpPr>
        <p:spPr>
          <a:xfrm>
            <a:off x="1982391" y="2715339"/>
            <a:ext cx="2221944"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MySQL 8</a:t>
            </a:r>
            <a:endParaRPr lang="en-US" sz="2187" dirty="0"/>
          </a:p>
        </p:txBody>
      </p:sp>
      <p:sp>
        <p:nvSpPr>
          <p:cNvPr id="7" name="Text 4"/>
          <p:cNvSpPr/>
          <p:nvPr/>
        </p:nvSpPr>
        <p:spPr>
          <a:xfrm>
            <a:off x="1982391" y="3284696"/>
            <a:ext cx="4999553" cy="1066205"/>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The system utilizes the latest version of MySQL, ensuring robust and reliable data management.</a:t>
            </a:r>
            <a:endParaRPr lang="en-US" sz="1750" dirty="0"/>
          </a:p>
        </p:txBody>
      </p:sp>
      <p:sp>
        <p:nvSpPr>
          <p:cNvPr id="8" name="Shape 5"/>
          <p:cNvSpPr/>
          <p:nvPr/>
        </p:nvSpPr>
        <p:spPr>
          <a:xfrm>
            <a:off x="7426285" y="2493169"/>
            <a:ext cx="5443895" cy="2079903"/>
          </a:xfrm>
          <a:prstGeom prst="roundRect">
            <a:avLst>
              <a:gd name="adj" fmla="val 6410"/>
            </a:avLst>
          </a:prstGeom>
          <a:solidFill>
            <a:srgbClr val="EEEFF5"/>
          </a:solidFill>
          <a:ln/>
        </p:spPr>
      </p:sp>
      <p:sp>
        <p:nvSpPr>
          <p:cNvPr id="9" name="Text 6"/>
          <p:cNvSpPr/>
          <p:nvPr/>
        </p:nvSpPr>
        <p:spPr>
          <a:xfrm>
            <a:off x="7648456" y="2715339"/>
            <a:ext cx="2221944"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HTML 5</a:t>
            </a:r>
            <a:endParaRPr lang="en-US" sz="2187" dirty="0"/>
          </a:p>
        </p:txBody>
      </p:sp>
      <p:sp>
        <p:nvSpPr>
          <p:cNvPr id="10" name="Text 7"/>
          <p:cNvSpPr/>
          <p:nvPr/>
        </p:nvSpPr>
        <p:spPr>
          <a:xfrm>
            <a:off x="7648456" y="3284696"/>
            <a:ext cx="4999553"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With HTML 5, the system delivers a modern and interactive user interface.</a:t>
            </a:r>
            <a:endParaRPr lang="en-US" sz="1750" dirty="0"/>
          </a:p>
        </p:txBody>
      </p:sp>
      <p:sp>
        <p:nvSpPr>
          <p:cNvPr id="11" name="Shape 8"/>
          <p:cNvSpPr/>
          <p:nvPr/>
        </p:nvSpPr>
        <p:spPr>
          <a:xfrm>
            <a:off x="1760220" y="4795242"/>
            <a:ext cx="5443895" cy="2079903"/>
          </a:xfrm>
          <a:prstGeom prst="roundRect">
            <a:avLst>
              <a:gd name="adj" fmla="val 6410"/>
            </a:avLst>
          </a:prstGeom>
          <a:solidFill>
            <a:srgbClr val="EEEFF5"/>
          </a:solidFill>
          <a:ln/>
        </p:spPr>
      </p:sp>
      <p:sp>
        <p:nvSpPr>
          <p:cNvPr id="12" name="Text 9"/>
          <p:cNvSpPr/>
          <p:nvPr/>
        </p:nvSpPr>
        <p:spPr>
          <a:xfrm>
            <a:off x="1982391" y="5017413"/>
            <a:ext cx="2221944"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Python</a:t>
            </a:r>
            <a:endParaRPr lang="en-US" sz="2187" dirty="0"/>
          </a:p>
        </p:txBody>
      </p:sp>
      <p:sp>
        <p:nvSpPr>
          <p:cNvPr id="13" name="Text 10"/>
          <p:cNvSpPr/>
          <p:nvPr/>
        </p:nvSpPr>
        <p:spPr>
          <a:xfrm>
            <a:off x="1982391" y="5586770"/>
            <a:ext cx="4999553"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Python plays a vital role in powering the system's backend functionality.</a:t>
            </a:r>
            <a:endParaRPr lang="en-US" sz="1750" dirty="0"/>
          </a:p>
        </p:txBody>
      </p:sp>
      <p:sp>
        <p:nvSpPr>
          <p:cNvPr id="14" name="Shape 11"/>
          <p:cNvSpPr/>
          <p:nvPr/>
        </p:nvSpPr>
        <p:spPr>
          <a:xfrm>
            <a:off x="7426285" y="4795242"/>
            <a:ext cx="5443895" cy="2079903"/>
          </a:xfrm>
          <a:prstGeom prst="roundRect">
            <a:avLst>
              <a:gd name="adj" fmla="val 6410"/>
            </a:avLst>
          </a:prstGeom>
          <a:solidFill>
            <a:srgbClr val="EEEFF5"/>
          </a:solidFill>
          <a:ln/>
        </p:spPr>
      </p:sp>
      <p:sp>
        <p:nvSpPr>
          <p:cNvPr id="15" name="Text 12"/>
          <p:cNvSpPr/>
          <p:nvPr/>
        </p:nvSpPr>
        <p:spPr>
          <a:xfrm>
            <a:off x="7648456" y="5017413"/>
            <a:ext cx="2221944"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Flask Framework</a:t>
            </a:r>
            <a:endParaRPr lang="en-US" sz="2187" dirty="0"/>
          </a:p>
        </p:txBody>
      </p:sp>
      <p:sp>
        <p:nvSpPr>
          <p:cNvPr id="16" name="Text 13"/>
          <p:cNvSpPr/>
          <p:nvPr/>
        </p:nvSpPr>
        <p:spPr>
          <a:xfrm>
            <a:off x="7648456" y="5586770"/>
            <a:ext cx="4999553" cy="1066205"/>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The Flask framework provides a solid foundation for developing the system's web application.</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368743"/>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Future Scope</a:t>
            </a:r>
            <a:endParaRPr lang="en-US" sz="4374" dirty="0"/>
          </a:p>
        </p:txBody>
      </p:sp>
      <p:sp>
        <p:nvSpPr>
          <p:cNvPr id="5" name="Text 2"/>
          <p:cNvSpPr/>
          <p:nvPr/>
        </p:nvSpPr>
        <p:spPr>
          <a:xfrm>
            <a:off x="2115622" y="2507456"/>
            <a:ext cx="10754558"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272525"/>
                </a:solidFill>
                <a:latin typeface="Montserrat" pitchFamily="34" charset="0"/>
                <a:ea typeface="Montserrat" pitchFamily="34" charset="-122"/>
                <a:cs typeface="Montserrat" pitchFamily="34" charset="-120"/>
              </a:rPr>
              <a:t>Improved GUI</a:t>
            </a:r>
            <a:endParaRPr lang="en-US" sz="1750" dirty="0"/>
          </a:p>
        </p:txBody>
      </p:sp>
      <p:sp>
        <p:nvSpPr>
          <p:cNvPr id="6" name="Text 3"/>
          <p:cNvSpPr/>
          <p:nvPr/>
        </p:nvSpPr>
        <p:spPr>
          <a:xfrm>
            <a:off x="2115622" y="2951678"/>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272525"/>
                </a:solidFill>
                <a:latin typeface="Montserrat" pitchFamily="34" charset="0"/>
                <a:ea typeface="Montserrat" pitchFamily="34" charset="-122"/>
                <a:cs typeface="Montserrat" pitchFamily="34" charset="-120"/>
              </a:rPr>
              <a:t>Enhanced Data Visualization</a:t>
            </a:r>
            <a:endParaRPr lang="en-US" sz="1750" dirty="0"/>
          </a:p>
        </p:txBody>
      </p:sp>
      <p:sp>
        <p:nvSpPr>
          <p:cNvPr id="7" name="Text 4"/>
          <p:cNvSpPr/>
          <p:nvPr/>
        </p:nvSpPr>
        <p:spPr>
          <a:xfrm>
            <a:off x="2115622" y="3395901"/>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272525"/>
                </a:solidFill>
                <a:latin typeface="Montserrat" pitchFamily="34" charset="0"/>
                <a:ea typeface="Montserrat" pitchFamily="34" charset="-122"/>
                <a:cs typeface="Montserrat" pitchFamily="34" charset="-120"/>
              </a:rPr>
              <a:t>Expanded Query Options</a:t>
            </a:r>
            <a:endParaRPr lang="en-US" sz="1750" dirty="0"/>
          </a:p>
        </p:txBody>
      </p:sp>
      <p:sp>
        <p:nvSpPr>
          <p:cNvPr id="8" name="Text 5"/>
          <p:cNvSpPr/>
          <p:nvPr/>
        </p:nvSpPr>
        <p:spPr>
          <a:xfrm>
            <a:off x="2115622" y="3840123"/>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4"/>
            </a:pPr>
            <a:r>
              <a:rPr lang="en-US" sz="1750" dirty="0">
                <a:solidFill>
                  <a:srgbClr val="272525"/>
                </a:solidFill>
                <a:latin typeface="Montserrat" pitchFamily="34" charset="0"/>
                <a:ea typeface="Montserrat" pitchFamily="34" charset="-122"/>
                <a:cs typeface="Montserrat" pitchFamily="34" charset="-120"/>
              </a:rPr>
              <a:t>Accommodate More Transactions</a:t>
            </a:r>
            <a:endParaRPr lang="en-US" sz="1750" dirty="0"/>
          </a:p>
        </p:txBody>
      </p:sp>
      <p:sp>
        <p:nvSpPr>
          <p:cNvPr id="9" name="Text 6"/>
          <p:cNvSpPr/>
          <p:nvPr/>
        </p:nvSpPr>
        <p:spPr>
          <a:xfrm>
            <a:off x="2115622" y="4284345"/>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5"/>
            </a:pPr>
            <a:r>
              <a:rPr lang="en-US" sz="1750" dirty="0">
                <a:solidFill>
                  <a:srgbClr val="272525"/>
                </a:solidFill>
                <a:latin typeface="Montserrat" pitchFamily="34" charset="0"/>
                <a:ea typeface="Montserrat" pitchFamily="34" charset="-122"/>
                <a:cs typeface="Montserrat" pitchFamily="34" charset="-120"/>
              </a:rPr>
              <a:t>Intelligent Donor-Patient Matching</a:t>
            </a:r>
            <a:endParaRPr lang="en-US" sz="1750" dirty="0"/>
          </a:p>
        </p:txBody>
      </p:sp>
      <p:sp>
        <p:nvSpPr>
          <p:cNvPr id="10" name="Text 7"/>
          <p:cNvSpPr/>
          <p:nvPr/>
        </p:nvSpPr>
        <p:spPr>
          <a:xfrm>
            <a:off x="2115622" y="4728567"/>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6"/>
            </a:pPr>
            <a:r>
              <a:rPr lang="en-US" sz="1750" dirty="0">
                <a:solidFill>
                  <a:srgbClr val="272525"/>
                </a:solidFill>
                <a:latin typeface="Montserrat" pitchFamily="34" charset="0"/>
                <a:ea typeface="Montserrat" pitchFamily="34" charset="-122"/>
                <a:cs typeface="Montserrat" pitchFamily="34" charset="-120"/>
              </a:rPr>
              <a:t>Personalized Recommendations</a:t>
            </a:r>
            <a:endParaRPr lang="en-US" sz="1750" dirty="0"/>
          </a:p>
        </p:txBody>
      </p:sp>
      <p:sp>
        <p:nvSpPr>
          <p:cNvPr id="11" name="Text 8"/>
          <p:cNvSpPr/>
          <p:nvPr/>
        </p:nvSpPr>
        <p:spPr>
          <a:xfrm>
            <a:off x="2115622" y="5172789"/>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7"/>
            </a:pPr>
            <a:r>
              <a:rPr lang="en-US" sz="1750" dirty="0">
                <a:solidFill>
                  <a:srgbClr val="272525"/>
                </a:solidFill>
                <a:latin typeface="Montserrat" pitchFamily="34" charset="0"/>
                <a:ea typeface="Montserrat" pitchFamily="34" charset="-122"/>
                <a:cs typeface="Montserrat" pitchFamily="34" charset="-120"/>
              </a:rPr>
              <a:t>Geographic Mapping</a:t>
            </a:r>
            <a:endParaRPr lang="en-US" sz="1750" dirty="0"/>
          </a:p>
        </p:txBody>
      </p:sp>
      <p:sp>
        <p:nvSpPr>
          <p:cNvPr id="12" name="Text 9"/>
          <p:cNvSpPr/>
          <p:nvPr/>
        </p:nvSpPr>
        <p:spPr>
          <a:xfrm>
            <a:off x="2115622" y="5617012"/>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8"/>
            </a:pPr>
            <a:r>
              <a:rPr lang="en-US" sz="1750" dirty="0">
                <a:solidFill>
                  <a:srgbClr val="272525"/>
                </a:solidFill>
                <a:latin typeface="Montserrat" pitchFamily="34" charset="0"/>
                <a:ea typeface="Montserrat" pitchFamily="34" charset="-122"/>
                <a:cs typeface="Montserrat" pitchFamily="34" charset="-120"/>
              </a:rPr>
              <a:t>Mobile Accessibility</a:t>
            </a:r>
            <a:endParaRPr lang="en-US" sz="1750" dirty="0"/>
          </a:p>
        </p:txBody>
      </p:sp>
      <p:sp>
        <p:nvSpPr>
          <p:cNvPr id="13" name="Text 10"/>
          <p:cNvSpPr/>
          <p:nvPr/>
        </p:nvSpPr>
        <p:spPr>
          <a:xfrm>
            <a:off x="2115622" y="6061234"/>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9"/>
            </a:pPr>
            <a:r>
              <a:rPr lang="en-US" sz="1750" dirty="0">
                <a:solidFill>
                  <a:srgbClr val="272525"/>
                </a:solidFill>
                <a:latin typeface="Montserrat" pitchFamily="34" charset="0"/>
                <a:ea typeface="Montserrat" pitchFamily="34" charset="-122"/>
                <a:cs typeface="Montserrat" pitchFamily="34" charset="-120"/>
              </a:rPr>
              <a:t>Real-time Updates</a:t>
            </a:r>
            <a:endParaRPr lang="en-US" sz="1750" dirty="0"/>
          </a:p>
        </p:txBody>
      </p:sp>
      <p:sp>
        <p:nvSpPr>
          <p:cNvPr id="14" name="Text 11"/>
          <p:cNvSpPr/>
          <p:nvPr/>
        </p:nvSpPr>
        <p:spPr>
          <a:xfrm>
            <a:off x="2115622" y="6505456"/>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10"/>
            </a:pPr>
            <a:r>
              <a:rPr lang="en-US" sz="1750" dirty="0">
                <a:solidFill>
                  <a:srgbClr val="272525"/>
                </a:solidFill>
                <a:latin typeface="Montserrat" pitchFamily="34" charset="0"/>
                <a:ea typeface="Montserrat" pitchFamily="34" charset="-122"/>
                <a:cs typeface="Montserrat" pitchFamily="34" charset="-120"/>
              </a:rPr>
              <a:t>User Feedback Mechanism</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290876"/>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Conclusion</a:t>
            </a:r>
            <a:endParaRPr lang="en-US" sz="4374" dirty="0"/>
          </a:p>
        </p:txBody>
      </p:sp>
      <p:sp>
        <p:nvSpPr>
          <p:cNvPr id="6" name="Text 2"/>
          <p:cNvSpPr/>
          <p:nvPr/>
        </p:nvSpPr>
        <p:spPr>
          <a:xfrm>
            <a:off x="6319599" y="2318504"/>
            <a:ext cx="7477601" cy="4620220"/>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In conclusion, the Organ Procurement and Donation Management System, developed with Python, Flask, MySQL, HTML5, CSS, and Bootstrap, stands as a milestone in optimizing organ transplantation processes. Its commitment to efficiency, security, and user-friendly design, coupled with rigorous testing and refinement, underscores its potential to revolutionize organ donation. With robust backend logic, secure database management, and an intuitive frontend, the system is poised to address critical issues in healthcare planning and organ wastage. The transition to user acceptance testing marks a significant stride toward establishing a transparent and efficient organ donation ecosystem, reflecting a meaningful contribution to healthcare advancement.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161812"/>
            <a:ext cx="663702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Enhanced User Experience</a:t>
            </a:r>
            <a:endParaRPr lang="en-US" sz="4374" dirty="0"/>
          </a:p>
        </p:txBody>
      </p:sp>
      <p:pic>
        <p:nvPicPr>
          <p:cNvPr id="5" name="Image 1" descr="preencoded.png"/>
          <p:cNvPicPr>
            <a:picLocks noChangeAspect="1"/>
          </p:cNvPicPr>
          <p:nvPr/>
        </p:nvPicPr>
        <p:blipFill>
          <a:blip r:embed="rId4"/>
          <a:stretch>
            <a:fillRect/>
          </a:stretch>
        </p:blipFill>
        <p:spPr>
          <a:xfrm>
            <a:off x="1760220" y="2300526"/>
            <a:ext cx="3481149" cy="2151459"/>
          </a:xfrm>
          <a:prstGeom prst="rect">
            <a:avLst/>
          </a:prstGeom>
        </p:spPr>
      </p:pic>
      <p:sp>
        <p:nvSpPr>
          <p:cNvPr id="6" name="Text 2"/>
          <p:cNvSpPr/>
          <p:nvPr/>
        </p:nvSpPr>
        <p:spPr>
          <a:xfrm>
            <a:off x="1760220" y="4729639"/>
            <a:ext cx="321564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Sleek &amp; Intuitive Interface</a:t>
            </a:r>
            <a:endParaRPr lang="en-US" sz="2187" dirty="0"/>
          </a:p>
        </p:txBody>
      </p:sp>
      <p:sp>
        <p:nvSpPr>
          <p:cNvPr id="7" name="Text 3"/>
          <p:cNvSpPr/>
          <p:nvPr/>
        </p:nvSpPr>
        <p:spPr>
          <a:xfrm>
            <a:off x="1760220" y="5298996"/>
            <a:ext cx="3481149"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Experience a seamless and user-friendly interface that simplifies organ donation and procurement management.</a:t>
            </a:r>
            <a:endParaRPr lang="en-US" sz="1750" dirty="0"/>
          </a:p>
        </p:txBody>
      </p:sp>
      <p:pic>
        <p:nvPicPr>
          <p:cNvPr id="8" name="Image 2" descr="preencoded.png"/>
          <p:cNvPicPr>
            <a:picLocks noChangeAspect="1"/>
          </p:cNvPicPr>
          <p:nvPr/>
        </p:nvPicPr>
        <p:blipFill>
          <a:blip r:embed="rId5"/>
          <a:stretch>
            <a:fillRect/>
          </a:stretch>
        </p:blipFill>
        <p:spPr>
          <a:xfrm>
            <a:off x="5574625" y="2300526"/>
            <a:ext cx="3481149" cy="2151459"/>
          </a:xfrm>
          <a:prstGeom prst="rect">
            <a:avLst/>
          </a:prstGeom>
        </p:spPr>
      </p:pic>
      <p:sp>
        <p:nvSpPr>
          <p:cNvPr id="9" name="Text 4"/>
          <p:cNvSpPr/>
          <p:nvPr/>
        </p:nvSpPr>
        <p:spPr>
          <a:xfrm>
            <a:off x="5574625" y="4729639"/>
            <a:ext cx="3481149" cy="694373"/>
          </a:xfrm>
          <a:prstGeom prst="rect">
            <a:avLst/>
          </a:prstGeom>
          <a:noFill/>
          <a:ln/>
        </p:spPr>
        <p:txBody>
          <a:bodyPr wrap="squar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Streamlined Hospital Workflow</a:t>
            </a:r>
            <a:endParaRPr lang="en-US" sz="2187" dirty="0"/>
          </a:p>
        </p:txBody>
      </p:sp>
      <p:sp>
        <p:nvSpPr>
          <p:cNvPr id="10" name="Text 5"/>
          <p:cNvSpPr/>
          <p:nvPr/>
        </p:nvSpPr>
        <p:spPr>
          <a:xfrm>
            <a:off x="5574625" y="5646182"/>
            <a:ext cx="3481149"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Optimize collaboration between hospitals, ensuring efficient communication and accurate record-keeping.</a:t>
            </a:r>
            <a:endParaRPr lang="en-US" sz="1750" dirty="0"/>
          </a:p>
        </p:txBody>
      </p:sp>
      <p:pic>
        <p:nvPicPr>
          <p:cNvPr id="11" name="Image 3" descr="preencoded.png"/>
          <p:cNvPicPr>
            <a:picLocks noChangeAspect="1"/>
          </p:cNvPicPr>
          <p:nvPr/>
        </p:nvPicPr>
        <p:blipFill>
          <a:blip r:embed="rId6"/>
          <a:stretch>
            <a:fillRect/>
          </a:stretch>
        </p:blipFill>
        <p:spPr>
          <a:xfrm>
            <a:off x="9389031" y="2300526"/>
            <a:ext cx="3481149" cy="2151459"/>
          </a:xfrm>
          <a:prstGeom prst="rect">
            <a:avLst/>
          </a:prstGeom>
        </p:spPr>
      </p:pic>
      <p:sp>
        <p:nvSpPr>
          <p:cNvPr id="12" name="Text 6"/>
          <p:cNvSpPr/>
          <p:nvPr/>
        </p:nvSpPr>
        <p:spPr>
          <a:xfrm>
            <a:off x="9389031" y="4729639"/>
            <a:ext cx="2221944"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Data Insights</a:t>
            </a:r>
            <a:endParaRPr lang="en-US" sz="2187" dirty="0"/>
          </a:p>
        </p:txBody>
      </p:sp>
      <p:sp>
        <p:nvSpPr>
          <p:cNvPr id="13" name="Text 7"/>
          <p:cNvSpPr/>
          <p:nvPr/>
        </p:nvSpPr>
        <p:spPr>
          <a:xfrm>
            <a:off x="9389031" y="5298996"/>
            <a:ext cx="3481149"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Gain valuable insights through in-depth statistical analysis of transplantation transactions.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712589"/>
            <a:ext cx="832866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User Registration &amp; Authorization</a:t>
            </a:r>
            <a:endParaRPr lang="en-US" sz="4374" dirty="0"/>
          </a:p>
        </p:txBody>
      </p:sp>
      <p:sp>
        <p:nvSpPr>
          <p:cNvPr id="6" name="Shape 2"/>
          <p:cNvSpPr/>
          <p:nvPr/>
        </p:nvSpPr>
        <p:spPr>
          <a:xfrm>
            <a:off x="4774168" y="1740218"/>
            <a:ext cx="99893" cy="5776793"/>
          </a:xfrm>
          <a:prstGeom prst="rect">
            <a:avLst/>
          </a:prstGeom>
          <a:solidFill>
            <a:srgbClr val="EEEFF5"/>
          </a:solidFill>
          <a:ln/>
        </p:spPr>
      </p:sp>
      <p:sp>
        <p:nvSpPr>
          <p:cNvPr id="7" name="Shape 3"/>
          <p:cNvSpPr/>
          <p:nvPr/>
        </p:nvSpPr>
        <p:spPr>
          <a:xfrm>
            <a:off x="5074027" y="2113776"/>
            <a:ext cx="777597" cy="99893"/>
          </a:xfrm>
          <a:prstGeom prst="rect">
            <a:avLst/>
          </a:prstGeom>
          <a:solidFill>
            <a:srgbClr val="EEEFF5"/>
          </a:solidFill>
          <a:ln/>
        </p:spPr>
      </p:sp>
      <p:sp>
        <p:nvSpPr>
          <p:cNvPr id="8" name="Shape 4"/>
          <p:cNvSpPr/>
          <p:nvPr/>
        </p:nvSpPr>
        <p:spPr>
          <a:xfrm>
            <a:off x="4574084" y="1913811"/>
            <a:ext cx="499943" cy="499943"/>
          </a:xfrm>
          <a:prstGeom prst="roundRect">
            <a:avLst>
              <a:gd name="adj" fmla="val 26667"/>
            </a:avLst>
          </a:prstGeom>
          <a:solidFill>
            <a:srgbClr val="EEEFF5"/>
          </a:solidFill>
          <a:ln/>
        </p:spPr>
      </p:sp>
      <p:sp>
        <p:nvSpPr>
          <p:cNvPr id="9" name="Text 5"/>
          <p:cNvSpPr/>
          <p:nvPr/>
        </p:nvSpPr>
        <p:spPr>
          <a:xfrm>
            <a:off x="4766846" y="1955483"/>
            <a:ext cx="11430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1</a:t>
            </a:r>
            <a:endParaRPr lang="en-US" sz="2624" dirty="0"/>
          </a:p>
        </p:txBody>
      </p:sp>
      <p:sp>
        <p:nvSpPr>
          <p:cNvPr id="10" name="Text 6"/>
          <p:cNvSpPr/>
          <p:nvPr/>
        </p:nvSpPr>
        <p:spPr>
          <a:xfrm>
            <a:off x="6046113" y="1962388"/>
            <a:ext cx="240792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Exclusive Accounts</a:t>
            </a:r>
            <a:endParaRPr lang="en-US" sz="2187" dirty="0"/>
          </a:p>
        </p:txBody>
      </p:sp>
      <p:sp>
        <p:nvSpPr>
          <p:cNvPr id="11" name="Text 7"/>
          <p:cNvSpPr/>
          <p:nvPr/>
        </p:nvSpPr>
        <p:spPr>
          <a:xfrm>
            <a:off x="6046113" y="2531745"/>
            <a:ext cx="7751088"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A government-certified hospital can create a unique account, enhancing security and accountability.</a:t>
            </a:r>
            <a:endParaRPr lang="en-US" sz="1750" dirty="0"/>
          </a:p>
        </p:txBody>
      </p:sp>
      <p:sp>
        <p:nvSpPr>
          <p:cNvPr id="12" name="Shape 8"/>
          <p:cNvSpPr/>
          <p:nvPr/>
        </p:nvSpPr>
        <p:spPr>
          <a:xfrm>
            <a:off x="5074027" y="4113431"/>
            <a:ext cx="777597" cy="99893"/>
          </a:xfrm>
          <a:prstGeom prst="rect">
            <a:avLst/>
          </a:prstGeom>
          <a:solidFill>
            <a:srgbClr val="EEEFF5"/>
          </a:solidFill>
          <a:ln/>
        </p:spPr>
      </p:sp>
      <p:sp>
        <p:nvSpPr>
          <p:cNvPr id="13" name="Shape 9"/>
          <p:cNvSpPr/>
          <p:nvPr/>
        </p:nvSpPr>
        <p:spPr>
          <a:xfrm>
            <a:off x="4574084" y="3913465"/>
            <a:ext cx="499943" cy="499943"/>
          </a:xfrm>
          <a:prstGeom prst="roundRect">
            <a:avLst>
              <a:gd name="adj" fmla="val 26667"/>
            </a:avLst>
          </a:prstGeom>
          <a:solidFill>
            <a:srgbClr val="EEEFF5"/>
          </a:solidFill>
          <a:ln/>
        </p:spPr>
      </p:sp>
      <p:sp>
        <p:nvSpPr>
          <p:cNvPr id="14" name="Text 10"/>
          <p:cNvSpPr/>
          <p:nvPr/>
        </p:nvSpPr>
        <p:spPr>
          <a:xfrm>
            <a:off x="4732556" y="3955137"/>
            <a:ext cx="18288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2</a:t>
            </a:r>
            <a:endParaRPr lang="en-US" sz="2624" dirty="0"/>
          </a:p>
        </p:txBody>
      </p:sp>
      <p:sp>
        <p:nvSpPr>
          <p:cNvPr id="15" name="Text 11"/>
          <p:cNvSpPr/>
          <p:nvPr/>
        </p:nvSpPr>
        <p:spPr>
          <a:xfrm>
            <a:off x="6046113" y="3962043"/>
            <a:ext cx="232410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Authorized Access</a:t>
            </a:r>
            <a:endParaRPr lang="en-US" sz="2187" dirty="0"/>
          </a:p>
        </p:txBody>
      </p:sp>
      <p:sp>
        <p:nvSpPr>
          <p:cNvPr id="16" name="Text 12"/>
          <p:cNvSpPr/>
          <p:nvPr/>
        </p:nvSpPr>
        <p:spPr>
          <a:xfrm>
            <a:off x="6046113" y="4531400"/>
            <a:ext cx="7751088"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Only registered hospitals have the privilege to request donation or procurement transactions.</a:t>
            </a:r>
            <a:endParaRPr lang="en-US" sz="1750" dirty="0"/>
          </a:p>
        </p:txBody>
      </p:sp>
      <p:sp>
        <p:nvSpPr>
          <p:cNvPr id="17" name="Shape 13"/>
          <p:cNvSpPr/>
          <p:nvPr/>
        </p:nvSpPr>
        <p:spPr>
          <a:xfrm>
            <a:off x="5074027" y="6113085"/>
            <a:ext cx="777597" cy="99893"/>
          </a:xfrm>
          <a:prstGeom prst="rect">
            <a:avLst/>
          </a:prstGeom>
          <a:solidFill>
            <a:srgbClr val="EEEFF5"/>
          </a:solidFill>
          <a:ln/>
        </p:spPr>
      </p:sp>
      <p:sp>
        <p:nvSpPr>
          <p:cNvPr id="18" name="Shape 14"/>
          <p:cNvSpPr/>
          <p:nvPr/>
        </p:nvSpPr>
        <p:spPr>
          <a:xfrm>
            <a:off x="4574084" y="5913120"/>
            <a:ext cx="499943" cy="499943"/>
          </a:xfrm>
          <a:prstGeom prst="roundRect">
            <a:avLst>
              <a:gd name="adj" fmla="val 26667"/>
            </a:avLst>
          </a:prstGeom>
          <a:solidFill>
            <a:srgbClr val="EEEFF5"/>
          </a:solidFill>
          <a:ln/>
        </p:spPr>
      </p:sp>
      <p:sp>
        <p:nvSpPr>
          <p:cNvPr id="19" name="Text 15"/>
          <p:cNvSpPr/>
          <p:nvPr/>
        </p:nvSpPr>
        <p:spPr>
          <a:xfrm>
            <a:off x="4732556" y="5954792"/>
            <a:ext cx="18288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3</a:t>
            </a:r>
            <a:endParaRPr lang="en-US" sz="2624" dirty="0"/>
          </a:p>
        </p:txBody>
      </p:sp>
      <p:sp>
        <p:nvSpPr>
          <p:cNvPr id="20" name="Text 16"/>
          <p:cNvSpPr/>
          <p:nvPr/>
        </p:nvSpPr>
        <p:spPr>
          <a:xfrm>
            <a:off x="6046113" y="5961698"/>
            <a:ext cx="274320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Government Oversight</a:t>
            </a:r>
            <a:endParaRPr lang="en-US" sz="2187" dirty="0"/>
          </a:p>
        </p:txBody>
      </p:sp>
      <p:sp>
        <p:nvSpPr>
          <p:cNvPr id="21" name="Text 17"/>
          <p:cNvSpPr/>
          <p:nvPr/>
        </p:nvSpPr>
        <p:spPr>
          <a:xfrm>
            <a:off x="6046113" y="6531054"/>
            <a:ext cx="7751088"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Government organizations monitor donor-patient pairings and ensure compliance with transplantation regulations.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1083707"/>
            <a:ext cx="82981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Efficient Transplantation Process</a:t>
            </a:r>
            <a:endParaRPr lang="en-US" sz="4374" dirty="0"/>
          </a:p>
        </p:txBody>
      </p:sp>
      <p:sp>
        <p:nvSpPr>
          <p:cNvPr id="6" name="Shape 2"/>
          <p:cNvSpPr/>
          <p:nvPr/>
        </p:nvSpPr>
        <p:spPr>
          <a:xfrm>
            <a:off x="4490799" y="2284928"/>
            <a:ext cx="499943" cy="499943"/>
          </a:xfrm>
          <a:prstGeom prst="roundRect">
            <a:avLst>
              <a:gd name="adj" fmla="val 26667"/>
            </a:avLst>
          </a:prstGeom>
          <a:solidFill>
            <a:srgbClr val="EEEFF5"/>
          </a:solidFill>
          <a:ln/>
        </p:spPr>
      </p:sp>
      <p:sp>
        <p:nvSpPr>
          <p:cNvPr id="7" name="Text 3"/>
          <p:cNvSpPr/>
          <p:nvPr/>
        </p:nvSpPr>
        <p:spPr>
          <a:xfrm>
            <a:off x="4683562" y="2326600"/>
            <a:ext cx="11430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1</a:t>
            </a:r>
            <a:endParaRPr lang="en-US" sz="2624" dirty="0"/>
          </a:p>
        </p:txBody>
      </p:sp>
      <p:sp>
        <p:nvSpPr>
          <p:cNvPr id="8" name="Text 4"/>
          <p:cNvSpPr/>
          <p:nvPr/>
        </p:nvSpPr>
        <p:spPr>
          <a:xfrm>
            <a:off x="5212913" y="2361248"/>
            <a:ext cx="2221944"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Precise Matching</a:t>
            </a:r>
            <a:endParaRPr lang="en-US" sz="2187" dirty="0"/>
          </a:p>
        </p:txBody>
      </p:sp>
      <p:sp>
        <p:nvSpPr>
          <p:cNvPr id="9" name="Text 5"/>
          <p:cNvSpPr/>
          <p:nvPr/>
        </p:nvSpPr>
        <p:spPr>
          <a:xfrm>
            <a:off x="5212913" y="2930604"/>
            <a:ext cx="8584287"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Advanced algorithms ensure accurate pairing of donors and patients for optimal transplantation success rates.</a:t>
            </a:r>
            <a:endParaRPr lang="en-US" sz="1750" dirty="0"/>
          </a:p>
        </p:txBody>
      </p:sp>
      <p:sp>
        <p:nvSpPr>
          <p:cNvPr id="10" name="Shape 6"/>
          <p:cNvSpPr/>
          <p:nvPr/>
        </p:nvSpPr>
        <p:spPr>
          <a:xfrm>
            <a:off x="4490799" y="4037171"/>
            <a:ext cx="499943" cy="499943"/>
          </a:xfrm>
          <a:prstGeom prst="roundRect">
            <a:avLst>
              <a:gd name="adj" fmla="val 26667"/>
            </a:avLst>
          </a:prstGeom>
          <a:solidFill>
            <a:srgbClr val="EEEFF5"/>
          </a:solidFill>
          <a:ln/>
        </p:spPr>
      </p:sp>
      <p:sp>
        <p:nvSpPr>
          <p:cNvPr id="11" name="Text 7"/>
          <p:cNvSpPr/>
          <p:nvPr/>
        </p:nvSpPr>
        <p:spPr>
          <a:xfrm>
            <a:off x="4649272" y="4078843"/>
            <a:ext cx="18288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2</a:t>
            </a:r>
            <a:endParaRPr lang="en-US" sz="2624" dirty="0"/>
          </a:p>
        </p:txBody>
      </p:sp>
      <p:sp>
        <p:nvSpPr>
          <p:cNvPr id="12" name="Text 8"/>
          <p:cNvSpPr/>
          <p:nvPr/>
        </p:nvSpPr>
        <p:spPr>
          <a:xfrm>
            <a:off x="5212913" y="4113490"/>
            <a:ext cx="2221944"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Timely Approvals</a:t>
            </a:r>
            <a:endParaRPr lang="en-US" sz="2187" dirty="0"/>
          </a:p>
        </p:txBody>
      </p:sp>
      <p:sp>
        <p:nvSpPr>
          <p:cNvPr id="13" name="Text 9"/>
          <p:cNvSpPr/>
          <p:nvPr/>
        </p:nvSpPr>
        <p:spPr>
          <a:xfrm>
            <a:off x="5212913" y="4682847"/>
            <a:ext cx="8584287"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Government organizations expedite the approval process, streamlining transplantation operations.</a:t>
            </a:r>
            <a:endParaRPr lang="en-US" sz="1750" dirty="0"/>
          </a:p>
        </p:txBody>
      </p:sp>
      <p:sp>
        <p:nvSpPr>
          <p:cNvPr id="14" name="Shape 10"/>
          <p:cNvSpPr/>
          <p:nvPr/>
        </p:nvSpPr>
        <p:spPr>
          <a:xfrm>
            <a:off x="4490799" y="5789414"/>
            <a:ext cx="499943" cy="499943"/>
          </a:xfrm>
          <a:prstGeom prst="roundRect">
            <a:avLst>
              <a:gd name="adj" fmla="val 26667"/>
            </a:avLst>
          </a:prstGeom>
          <a:solidFill>
            <a:srgbClr val="EEEFF5"/>
          </a:solidFill>
          <a:ln/>
        </p:spPr>
      </p:sp>
      <p:sp>
        <p:nvSpPr>
          <p:cNvPr id="15" name="Text 11"/>
          <p:cNvSpPr/>
          <p:nvPr/>
        </p:nvSpPr>
        <p:spPr>
          <a:xfrm>
            <a:off x="4649272" y="5831086"/>
            <a:ext cx="18288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3</a:t>
            </a:r>
            <a:endParaRPr lang="en-US" sz="2624" dirty="0"/>
          </a:p>
        </p:txBody>
      </p:sp>
      <p:sp>
        <p:nvSpPr>
          <p:cNvPr id="16" name="Text 12"/>
          <p:cNvSpPr/>
          <p:nvPr/>
        </p:nvSpPr>
        <p:spPr>
          <a:xfrm>
            <a:off x="5212913" y="5865733"/>
            <a:ext cx="2857500"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Comprehensive History</a:t>
            </a:r>
            <a:endParaRPr lang="en-US" sz="2187" dirty="0"/>
          </a:p>
        </p:txBody>
      </p:sp>
      <p:sp>
        <p:nvSpPr>
          <p:cNvPr id="17" name="Text 13"/>
          <p:cNvSpPr/>
          <p:nvPr/>
        </p:nvSpPr>
        <p:spPr>
          <a:xfrm>
            <a:off x="5212913" y="6435090"/>
            <a:ext cx="8584287"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Collect valuable statistical data by tracking the history of transplantation transactions, enabling continuous improvement.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335405"/>
            <a:ext cx="695706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Wide Range of Technologies</a:t>
            </a:r>
            <a:endParaRPr lang="en-US" sz="4374" dirty="0"/>
          </a:p>
        </p:txBody>
      </p:sp>
      <p:pic>
        <p:nvPicPr>
          <p:cNvPr id="5" name="Image 1" descr="preencoded.png"/>
          <p:cNvPicPr>
            <a:picLocks noChangeAspect="1"/>
          </p:cNvPicPr>
          <p:nvPr/>
        </p:nvPicPr>
        <p:blipFill>
          <a:blip r:embed="rId4"/>
          <a:stretch>
            <a:fillRect/>
          </a:stretch>
        </p:blipFill>
        <p:spPr>
          <a:xfrm>
            <a:off x="1760220" y="2474119"/>
            <a:ext cx="3481149" cy="2151459"/>
          </a:xfrm>
          <a:prstGeom prst="rect">
            <a:avLst/>
          </a:prstGeom>
        </p:spPr>
      </p:pic>
      <p:sp>
        <p:nvSpPr>
          <p:cNvPr id="6" name="Text 2"/>
          <p:cNvSpPr/>
          <p:nvPr/>
        </p:nvSpPr>
        <p:spPr>
          <a:xfrm>
            <a:off x="1760220" y="4903232"/>
            <a:ext cx="2221944"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CSS</a:t>
            </a:r>
            <a:endParaRPr lang="en-US" sz="2187" dirty="0"/>
          </a:p>
        </p:txBody>
      </p:sp>
      <p:sp>
        <p:nvSpPr>
          <p:cNvPr id="7" name="Text 3"/>
          <p:cNvSpPr/>
          <p:nvPr/>
        </p:nvSpPr>
        <p:spPr>
          <a:xfrm>
            <a:off x="1760220" y="5472589"/>
            <a:ext cx="3481149"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CSS ensures visually appealing and responsive design for the Link Life Connect system.</a:t>
            </a:r>
            <a:endParaRPr lang="en-US" sz="1750" dirty="0"/>
          </a:p>
        </p:txBody>
      </p:sp>
      <p:pic>
        <p:nvPicPr>
          <p:cNvPr id="8" name="Image 2" descr="preencoded.png"/>
          <p:cNvPicPr>
            <a:picLocks noChangeAspect="1"/>
          </p:cNvPicPr>
          <p:nvPr/>
        </p:nvPicPr>
        <p:blipFill>
          <a:blip r:embed="rId5"/>
          <a:stretch>
            <a:fillRect/>
          </a:stretch>
        </p:blipFill>
        <p:spPr>
          <a:xfrm>
            <a:off x="5574625" y="2474119"/>
            <a:ext cx="3481149" cy="2151459"/>
          </a:xfrm>
          <a:prstGeom prst="rect">
            <a:avLst/>
          </a:prstGeom>
        </p:spPr>
      </p:pic>
      <p:sp>
        <p:nvSpPr>
          <p:cNvPr id="9" name="Text 4"/>
          <p:cNvSpPr/>
          <p:nvPr/>
        </p:nvSpPr>
        <p:spPr>
          <a:xfrm>
            <a:off x="5574625" y="4903232"/>
            <a:ext cx="2221944"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Bootstrap</a:t>
            </a:r>
            <a:endParaRPr lang="en-US" sz="2187" dirty="0"/>
          </a:p>
        </p:txBody>
      </p:sp>
      <p:sp>
        <p:nvSpPr>
          <p:cNvPr id="10" name="Text 5"/>
          <p:cNvSpPr/>
          <p:nvPr/>
        </p:nvSpPr>
        <p:spPr>
          <a:xfrm>
            <a:off x="5574625" y="5472589"/>
            <a:ext cx="3481149"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The powerful Bootstrap framework accelerates development, ensuring consistency and scalability.</a:t>
            </a:r>
            <a:endParaRPr lang="en-US" sz="1750" dirty="0"/>
          </a:p>
        </p:txBody>
      </p:sp>
      <p:pic>
        <p:nvPicPr>
          <p:cNvPr id="11" name="Image 3" descr="preencoded.png"/>
          <p:cNvPicPr>
            <a:picLocks noChangeAspect="1"/>
          </p:cNvPicPr>
          <p:nvPr/>
        </p:nvPicPr>
        <p:blipFill>
          <a:blip r:embed="rId6"/>
          <a:stretch>
            <a:fillRect/>
          </a:stretch>
        </p:blipFill>
        <p:spPr>
          <a:xfrm>
            <a:off x="9389031" y="2474119"/>
            <a:ext cx="3481149" cy="2151459"/>
          </a:xfrm>
          <a:prstGeom prst="rect">
            <a:avLst/>
          </a:prstGeom>
        </p:spPr>
      </p:pic>
      <p:sp>
        <p:nvSpPr>
          <p:cNvPr id="12" name="Text 6"/>
          <p:cNvSpPr/>
          <p:nvPr/>
        </p:nvSpPr>
        <p:spPr>
          <a:xfrm>
            <a:off x="9389031" y="4903232"/>
            <a:ext cx="2221944"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Javascript</a:t>
            </a:r>
            <a:endParaRPr lang="en-US" sz="2187" dirty="0"/>
          </a:p>
        </p:txBody>
      </p:sp>
      <p:sp>
        <p:nvSpPr>
          <p:cNvPr id="13" name="Text 7"/>
          <p:cNvSpPr/>
          <p:nvPr/>
        </p:nvSpPr>
        <p:spPr>
          <a:xfrm>
            <a:off x="9389031" y="5472589"/>
            <a:ext cx="3481149"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Leverage the power of Javascript to create dynamic and interactive functionalities.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969764"/>
            <a:ext cx="755142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Streamlined Data Management</a:t>
            </a:r>
            <a:endParaRPr lang="en-US" sz="4374" dirty="0"/>
          </a:p>
        </p:txBody>
      </p:sp>
      <p:sp>
        <p:nvSpPr>
          <p:cNvPr id="6" name="Shape 2"/>
          <p:cNvSpPr/>
          <p:nvPr/>
        </p:nvSpPr>
        <p:spPr>
          <a:xfrm>
            <a:off x="833199" y="1997393"/>
            <a:ext cx="9306401" cy="1724501"/>
          </a:xfrm>
          <a:prstGeom prst="roundRect">
            <a:avLst>
              <a:gd name="adj" fmla="val 7731"/>
            </a:avLst>
          </a:prstGeom>
          <a:solidFill>
            <a:srgbClr val="EEEFF5"/>
          </a:solidFill>
          <a:ln/>
        </p:spPr>
      </p:sp>
      <p:sp>
        <p:nvSpPr>
          <p:cNvPr id="7" name="Text 3"/>
          <p:cNvSpPr/>
          <p:nvPr/>
        </p:nvSpPr>
        <p:spPr>
          <a:xfrm>
            <a:off x="1055370" y="2219563"/>
            <a:ext cx="2613660"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Seamless Integration</a:t>
            </a:r>
            <a:endParaRPr lang="en-US" sz="2187" dirty="0"/>
          </a:p>
        </p:txBody>
      </p:sp>
      <p:sp>
        <p:nvSpPr>
          <p:cNvPr id="8" name="Text 4"/>
          <p:cNvSpPr/>
          <p:nvPr/>
        </p:nvSpPr>
        <p:spPr>
          <a:xfrm>
            <a:off x="1055370" y="2788920"/>
            <a:ext cx="8862060"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Effortlessly connect and integrate various data sources within the Link Life Connect system.</a:t>
            </a:r>
            <a:endParaRPr lang="en-US" sz="1750" dirty="0"/>
          </a:p>
        </p:txBody>
      </p:sp>
      <p:sp>
        <p:nvSpPr>
          <p:cNvPr id="9" name="Shape 5"/>
          <p:cNvSpPr/>
          <p:nvPr/>
        </p:nvSpPr>
        <p:spPr>
          <a:xfrm>
            <a:off x="833199" y="3944064"/>
            <a:ext cx="9306401" cy="1724501"/>
          </a:xfrm>
          <a:prstGeom prst="roundRect">
            <a:avLst>
              <a:gd name="adj" fmla="val 7731"/>
            </a:avLst>
          </a:prstGeom>
          <a:solidFill>
            <a:srgbClr val="EEEFF5"/>
          </a:solidFill>
          <a:ln/>
        </p:spPr>
      </p:sp>
      <p:sp>
        <p:nvSpPr>
          <p:cNvPr id="10" name="Text 6"/>
          <p:cNvSpPr/>
          <p:nvPr/>
        </p:nvSpPr>
        <p:spPr>
          <a:xfrm>
            <a:off x="1055370" y="4166235"/>
            <a:ext cx="2644140"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Reliable Performance</a:t>
            </a:r>
            <a:endParaRPr lang="en-US" sz="2187" dirty="0"/>
          </a:p>
        </p:txBody>
      </p:sp>
      <p:sp>
        <p:nvSpPr>
          <p:cNvPr id="11" name="Text 7"/>
          <p:cNvSpPr/>
          <p:nvPr/>
        </p:nvSpPr>
        <p:spPr>
          <a:xfrm>
            <a:off x="1055370" y="4735592"/>
            <a:ext cx="8862060"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The system's robust data management ensures high reliability, even during peak usage hours.</a:t>
            </a:r>
            <a:endParaRPr lang="en-US" sz="1750" dirty="0"/>
          </a:p>
        </p:txBody>
      </p:sp>
      <p:sp>
        <p:nvSpPr>
          <p:cNvPr id="12" name="Shape 8"/>
          <p:cNvSpPr/>
          <p:nvPr/>
        </p:nvSpPr>
        <p:spPr>
          <a:xfrm>
            <a:off x="833199" y="5890736"/>
            <a:ext cx="9306401" cy="1369100"/>
          </a:xfrm>
          <a:prstGeom prst="roundRect">
            <a:avLst>
              <a:gd name="adj" fmla="val 9738"/>
            </a:avLst>
          </a:prstGeom>
          <a:solidFill>
            <a:srgbClr val="EEEFF5"/>
          </a:solidFill>
          <a:ln/>
        </p:spPr>
      </p:sp>
      <p:sp>
        <p:nvSpPr>
          <p:cNvPr id="13" name="Text 9"/>
          <p:cNvSpPr/>
          <p:nvPr/>
        </p:nvSpPr>
        <p:spPr>
          <a:xfrm>
            <a:off x="1055370" y="6112907"/>
            <a:ext cx="2221944"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Efficient Storage</a:t>
            </a:r>
            <a:endParaRPr lang="en-US" sz="2187" dirty="0"/>
          </a:p>
        </p:txBody>
      </p:sp>
      <p:sp>
        <p:nvSpPr>
          <p:cNvPr id="14" name="Text 10"/>
          <p:cNvSpPr/>
          <p:nvPr/>
        </p:nvSpPr>
        <p:spPr>
          <a:xfrm>
            <a:off x="1055370" y="6682264"/>
            <a:ext cx="8862060" cy="355402"/>
          </a:xfrm>
          <a:prstGeom prst="rect">
            <a:avLst/>
          </a:prstGeom>
          <a:noFill/>
          <a:ln/>
        </p:spPr>
        <p:txBody>
          <a:bodyPr wrap="non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Optimize storage utilization, allowing seamless scaling as the system grows.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083707"/>
            <a:ext cx="537972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Secure &amp; Confidential</a:t>
            </a:r>
            <a:endParaRPr lang="en-US" sz="4374" dirty="0"/>
          </a:p>
        </p:txBody>
      </p:sp>
      <p:sp>
        <p:nvSpPr>
          <p:cNvPr id="6" name="Shape 2"/>
          <p:cNvSpPr/>
          <p:nvPr/>
        </p:nvSpPr>
        <p:spPr>
          <a:xfrm>
            <a:off x="833199" y="2284928"/>
            <a:ext cx="499943" cy="499943"/>
          </a:xfrm>
          <a:prstGeom prst="roundRect">
            <a:avLst>
              <a:gd name="adj" fmla="val 26667"/>
            </a:avLst>
          </a:prstGeom>
          <a:solidFill>
            <a:srgbClr val="EEEFF5"/>
          </a:solidFill>
          <a:ln/>
        </p:spPr>
      </p:sp>
      <p:sp>
        <p:nvSpPr>
          <p:cNvPr id="7" name="Text 3"/>
          <p:cNvSpPr/>
          <p:nvPr/>
        </p:nvSpPr>
        <p:spPr>
          <a:xfrm>
            <a:off x="1025962" y="2326600"/>
            <a:ext cx="11430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1</a:t>
            </a:r>
            <a:endParaRPr lang="en-US" sz="2624" dirty="0"/>
          </a:p>
        </p:txBody>
      </p:sp>
      <p:sp>
        <p:nvSpPr>
          <p:cNvPr id="8" name="Text 4"/>
          <p:cNvSpPr/>
          <p:nvPr/>
        </p:nvSpPr>
        <p:spPr>
          <a:xfrm>
            <a:off x="1555313" y="2361248"/>
            <a:ext cx="3421380"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Rigorous Security Measures</a:t>
            </a:r>
            <a:endParaRPr lang="en-US" sz="2187" dirty="0"/>
          </a:p>
        </p:txBody>
      </p:sp>
      <p:sp>
        <p:nvSpPr>
          <p:cNvPr id="9" name="Text 5"/>
          <p:cNvSpPr/>
          <p:nvPr/>
        </p:nvSpPr>
        <p:spPr>
          <a:xfrm>
            <a:off x="1555313" y="2930604"/>
            <a:ext cx="8584287"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The Link Life Connect system implements robust security protocols to protect sensitive data.</a:t>
            </a:r>
            <a:endParaRPr lang="en-US" sz="1750" dirty="0"/>
          </a:p>
        </p:txBody>
      </p:sp>
      <p:sp>
        <p:nvSpPr>
          <p:cNvPr id="10" name="Shape 6"/>
          <p:cNvSpPr/>
          <p:nvPr/>
        </p:nvSpPr>
        <p:spPr>
          <a:xfrm>
            <a:off x="833199" y="4037171"/>
            <a:ext cx="499943" cy="499943"/>
          </a:xfrm>
          <a:prstGeom prst="roundRect">
            <a:avLst>
              <a:gd name="adj" fmla="val 26667"/>
            </a:avLst>
          </a:prstGeom>
          <a:solidFill>
            <a:srgbClr val="EEEFF5"/>
          </a:solidFill>
          <a:ln/>
        </p:spPr>
      </p:sp>
      <p:sp>
        <p:nvSpPr>
          <p:cNvPr id="11" name="Text 7"/>
          <p:cNvSpPr/>
          <p:nvPr/>
        </p:nvSpPr>
        <p:spPr>
          <a:xfrm>
            <a:off x="991672" y="4078843"/>
            <a:ext cx="18288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2</a:t>
            </a:r>
            <a:endParaRPr lang="en-US" sz="2624" dirty="0"/>
          </a:p>
        </p:txBody>
      </p:sp>
      <p:sp>
        <p:nvSpPr>
          <p:cNvPr id="12" name="Text 8"/>
          <p:cNvSpPr/>
          <p:nvPr/>
        </p:nvSpPr>
        <p:spPr>
          <a:xfrm>
            <a:off x="1555313" y="4113490"/>
            <a:ext cx="2221944"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Access Control</a:t>
            </a:r>
            <a:endParaRPr lang="en-US" sz="2187" dirty="0"/>
          </a:p>
        </p:txBody>
      </p:sp>
      <p:sp>
        <p:nvSpPr>
          <p:cNvPr id="13" name="Text 9"/>
          <p:cNvSpPr/>
          <p:nvPr/>
        </p:nvSpPr>
        <p:spPr>
          <a:xfrm>
            <a:off x="1555313" y="4682847"/>
            <a:ext cx="8584287"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Government organizations ensure only authorized personnel have access to confidential information.</a:t>
            </a:r>
            <a:endParaRPr lang="en-US" sz="1750" dirty="0"/>
          </a:p>
        </p:txBody>
      </p:sp>
      <p:sp>
        <p:nvSpPr>
          <p:cNvPr id="14" name="Shape 10"/>
          <p:cNvSpPr/>
          <p:nvPr/>
        </p:nvSpPr>
        <p:spPr>
          <a:xfrm>
            <a:off x="833199" y="5789414"/>
            <a:ext cx="499943" cy="499943"/>
          </a:xfrm>
          <a:prstGeom prst="roundRect">
            <a:avLst>
              <a:gd name="adj" fmla="val 26667"/>
            </a:avLst>
          </a:prstGeom>
          <a:solidFill>
            <a:srgbClr val="EEEFF5"/>
          </a:solidFill>
          <a:ln/>
        </p:spPr>
      </p:sp>
      <p:sp>
        <p:nvSpPr>
          <p:cNvPr id="15" name="Text 11"/>
          <p:cNvSpPr/>
          <p:nvPr/>
        </p:nvSpPr>
        <p:spPr>
          <a:xfrm>
            <a:off x="991672" y="5831086"/>
            <a:ext cx="18288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3</a:t>
            </a:r>
            <a:endParaRPr lang="en-US" sz="2624" dirty="0"/>
          </a:p>
        </p:txBody>
      </p:sp>
      <p:sp>
        <p:nvSpPr>
          <p:cNvPr id="16" name="Text 12"/>
          <p:cNvSpPr/>
          <p:nvPr/>
        </p:nvSpPr>
        <p:spPr>
          <a:xfrm>
            <a:off x="1555313" y="5865733"/>
            <a:ext cx="2221944"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Data Encryption</a:t>
            </a:r>
            <a:endParaRPr lang="en-US" sz="2187" dirty="0"/>
          </a:p>
        </p:txBody>
      </p:sp>
      <p:sp>
        <p:nvSpPr>
          <p:cNvPr id="17" name="Text 13"/>
          <p:cNvSpPr/>
          <p:nvPr/>
        </p:nvSpPr>
        <p:spPr>
          <a:xfrm>
            <a:off x="1555313" y="6435090"/>
            <a:ext cx="8584287"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All data transmitted and stored within the system is encrypted, safeguarding patient privacy.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161812"/>
            <a:ext cx="797814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Responsive &amp; Accessible Design</a:t>
            </a:r>
            <a:endParaRPr lang="en-US" sz="4374" dirty="0"/>
          </a:p>
        </p:txBody>
      </p:sp>
      <p:pic>
        <p:nvPicPr>
          <p:cNvPr id="5" name="Image 1" descr="preencoded.png"/>
          <p:cNvPicPr>
            <a:picLocks noChangeAspect="1"/>
          </p:cNvPicPr>
          <p:nvPr/>
        </p:nvPicPr>
        <p:blipFill>
          <a:blip r:embed="rId4"/>
          <a:stretch>
            <a:fillRect/>
          </a:stretch>
        </p:blipFill>
        <p:spPr>
          <a:xfrm>
            <a:off x="1760220" y="2300526"/>
            <a:ext cx="3481149" cy="2151459"/>
          </a:xfrm>
          <a:prstGeom prst="rect">
            <a:avLst/>
          </a:prstGeom>
        </p:spPr>
      </p:pic>
      <p:sp>
        <p:nvSpPr>
          <p:cNvPr id="6" name="Text 2"/>
          <p:cNvSpPr/>
          <p:nvPr/>
        </p:nvSpPr>
        <p:spPr>
          <a:xfrm>
            <a:off x="1760220" y="4729639"/>
            <a:ext cx="3481149" cy="694373"/>
          </a:xfrm>
          <a:prstGeom prst="rect">
            <a:avLst/>
          </a:prstGeom>
          <a:noFill/>
          <a:ln/>
        </p:spPr>
        <p:txBody>
          <a:bodyPr wrap="squar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Seamless Mobile Experience</a:t>
            </a:r>
            <a:endParaRPr lang="en-US" sz="2187" dirty="0"/>
          </a:p>
        </p:txBody>
      </p:sp>
      <p:sp>
        <p:nvSpPr>
          <p:cNvPr id="7" name="Text 3"/>
          <p:cNvSpPr/>
          <p:nvPr/>
        </p:nvSpPr>
        <p:spPr>
          <a:xfrm>
            <a:off x="1760220" y="5646182"/>
            <a:ext cx="3481149"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Enjoy a seamless experience across a wide range of devices, including smartphones and tablets.</a:t>
            </a:r>
            <a:endParaRPr lang="en-US" sz="1750" dirty="0"/>
          </a:p>
        </p:txBody>
      </p:sp>
      <p:pic>
        <p:nvPicPr>
          <p:cNvPr id="8" name="Image 2" descr="preencoded.png"/>
          <p:cNvPicPr>
            <a:picLocks noChangeAspect="1"/>
          </p:cNvPicPr>
          <p:nvPr/>
        </p:nvPicPr>
        <p:blipFill>
          <a:blip r:embed="rId5"/>
          <a:stretch>
            <a:fillRect/>
          </a:stretch>
        </p:blipFill>
        <p:spPr>
          <a:xfrm>
            <a:off x="5574625" y="2300526"/>
            <a:ext cx="3481149" cy="2151459"/>
          </a:xfrm>
          <a:prstGeom prst="rect">
            <a:avLst/>
          </a:prstGeom>
        </p:spPr>
      </p:pic>
      <p:sp>
        <p:nvSpPr>
          <p:cNvPr id="9" name="Text 4"/>
          <p:cNvSpPr/>
          <p:nvPr/>
        </p:nvSpPr>
        <p:spPr>
          <a:xfrm>
            <a:off x="5574625" y="4729639"/>
            <a:ext cx="273558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Inclusive Accessibility</a:t>
            </a:r>
            <a:endParaRPr lang="en-US" sz="2187" dirty="0"/>
          </a:p>
        </p:txBody>
      </p:sp>
      <p:sp>
        <p:nvSpPr>
          <p:cNvPr id="10" name="Text 5"/>
          <p:cNvSpPr/>
          <p:nvPr/>
        </p:nvSpPr>
        <p:spPr>
          <a:xfrm>
            <a:off x="5574625" y="5298996"/>
            <a:ext cx="3481149"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The system prioritizes accessibility, ensuring an inclusive experience for users of all abilities.</a:t>
            </a:r>
            <a:endParaRPr lang="en-US" sz="1750" dirty="0"/>
          </a:p>
        </p:txBody>
      </p:sp>
      <p:pic>
        <p:nvPicPr>
          <p:cNvPr id="11" name="Image 3" descr="preencoded.png"/>
          <p:cNvPicPr>
            <a:picLocks noChangeAspect="1"/>
          </p:cNvPicPr>
          <p:nvPr/>
        </p:nvPicPr>
        <p:blipFill>
          <a:blip r:embed="rId6"/>
          <a:stretch>
            <a:fillRect/>
          </a:stretch>
        </p:blipFill>
        <p:spPr>
          <a:xfrm>
            <a:off x="9389031" y="2300526"/>
            <a:ext cx="3481149" cy="2151459"/>
          </a:xfrm>
          <a:prstGeom prst="rect">
            <a:avLst/>
          </a:prstGeom>
        </p:spPr>
      </p:pic>
      <p:sp>
        <p:nvSpPr>
          <p:cNvPr id="12" name="Text 6"/>
          <p:cNvSpPr/>
          <p:nvPr/>
        </p:nvSpPr>
        <p:spPr>
          <a:xfrm>
            <a:off x="9389031" y="4729639"/>
            <a:ext cx="285750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User-Centric Approach</a:t>
            </a:r>
            <a:endParaRPr lang="en-US" sz="2187" dirty="0"/>
          </a:p>
        </p:txBody>
      </p:sp>
      <p:sp>
        <p:nvSpPr>
          <p:cNvPr id="13" name="Text 7"/>
          <p:cNvSpPr/>
          <p:nvPr/>
        </p:nvSpPr>
        <p:spPr>
          <a:xfrm>
            <a:off x="9389031" y="5298996"/>
            <a:ext cx="3481149"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Feedback-driven design creates an intuitive system that meets the needs of its diverse user base.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1003</Words>
  <Application>Microsoft Office PowerPoint</Application>
  <PresentationFormat>Custom</PresentationFormat>
  <Paragraphs>156</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Barlow</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Vishal Mustare</cp:lastModifiedBy>
  <cp:revision>2</cp:revision>
  <dcterms:created xsi:type="dcterms:W3CDTF">2023-12-05T19:56:55Z</dcterms:created>
  <dcterms:modified xsi:type="dcterms:W3CDTF">2023-12-05T19:58:33Z</dcterms:modified>
</cp:coreProperties>
</file>